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1" r:id="rId6"/>
    <p:sldId id="262" r:id="rId7"/>
    <p:sldId id="260" r:id="rId8"/>
    <p:sldId id="263" r:id="rId9"/>
    <p:sldId id="264" r:id="rId10"/>
    <p:sldId id="265" r:id="rId11"/>
    <p:sldId id="266" r:id="rId12"/>
    <p:sldId id="267" r:id="rId13"/>
    <p:sldId id="268" r:id="rId14"/>
    <p:sldId id="269" r:id="rId15"/>
    <p:sldId id="270" r:id="rId16"/>
    <p:sldId id="271" r:id="rId17"/>
    <p:sldId id="272" r:id="rId18"/>
    <p:sldId id="276" r:id="rId19"/>
    <p:sldId id="273" r:id="rId20"/>
    <p:sldId id="274" r:id="rId21"/>
    <p:sldId id="275"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3" r:id="rId36"/>
    <p:sldId id="290" r:id="rId37"/>
    <p:sldId id="291" r:id="rId38"/>
    <p:sldId id="292" r:id="rId39"/>
    <p:sldId id="294" r:id="rId40"/>
    <p:sldId id="295" r:id="rId41"/>
    <p:sldId id="296"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8000"/>
    <a:srgbClr val="000099"/>
    <a:srgbClr val="00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69" d="100"/>
          <a:sy n="69" d="100"/>
        </p:scale>
        <p:origin x="-1416"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4704BA5-E73A-46D8-93E1-F87B72DBD822}" type="datetimeFigureOut">
              <a:rPr lang="it-IT" smtClean="0"/>
              <a:pPr/>
              <a:t>17/03/2014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D2106EB-0669-4F3F-A374-3F30272B229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04BA5-E73A-46D8-93E1-F87B72DBD822}" type="datetimeFigureOut">
              <a:rPr lang="it-IT" smtClean="0"/>
              <a:pPr/>
              <a:t>17/03/2014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2106EB-0669-4F3F-A374-3F30272B229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050" name="Picture 2" descr="C:\Users\UTENTE\Pictures\intestazione 2.jpg"/>
          <p:cNvPicPr>
            <a:picLocks noChangeAspect="1" noChangeArrowheads="1"/>
          </p:cNvPicPr>
          <p:nvPr/>
        </p:nvPicPr>
        <p:blipFill>
          <a:blip r:embed="rId2" cstate="print"/>
          <a:srcRect/>
          <a:stretch>
            <a:fillRect/>
          </a:stretch>
        </p:blipFill>
        <p:spPr bwMode="auto">
          <a:xfrm>
            <a:off x="179512" y="1484784"/>
            <a:ext cx="8646250" cy="1152128"/>
          </a:xfrm>
          <a:prstGeom prst="rect">
            <a:avLst/>
          </a:prstGeom>
          <a:ln>
            <a:noFill/>
          </a:ln>
          <a:effectLst>
            <a:softEdge rad="112500"/>
          </a:effectLst>
        </p:spPr>
      </p:pic>
      <p:sp>
        <p:nvSpPr>
          <p:cNvPr id="3" name="CasellaDiTesto 2"/>
          <p:cNvSpPr txBox="1"/>
          <p:nvPr/>
        </p:nvSpPr>
        <p:spPr>
          <a:xfrm>
            <a:off x="3707904" y="692696"/>
            <a:ext cx="1584176" cy="523220"/>
          </a:xfrm>
          <a:prstGeom prst="rect">
            <a:avLst/>
          </a:prstGeom>
          <a:noFill/>
        </p:spPr>
        <p:txBody>
          <a:bodyPr wrap="square" rtlCol="0">
            <a:spAutoFit/>
          </a:bodyPr>
          <a:lstStyle/>
          <a:p>
            <a:pPr algn="ctr"/>
            <a:r>
              <a:rPr lang="it-IT" sz="2800" dirty="0" smtClean="0">
                <a:latin typeface="Castellar" pitchFamily="18" charset="0"/>
              </a:rPr>
              <a:t>Il</a:t>
            </a:r>
            <a:endParaRPr lang="it-IT" sz="2800" dirty="0">
              <a:latin typeface="Castellar" pitchFamily="18" charset="0"/>
            </a:endParaRPr>
          </a:p>
        </p:txBody>
      </p:sp>
      <p:sp>
        <p:nvSpPr>
          <p:cNvPr id="4" name="CasellaDiTesto 3"/>
          <p:cNvSpPr txBox="1"/>
          <p:nvPr/>
        </p:nvSpPr>
        <p:spPr>
          <a:xfrm>
            <a:off x="2699792" y="4149080"/>
            <a:ext cx="3744416" cy="646331"/>
          </a:xfrm>
          <a:prstGeom prst="rect">
            <a:avLst/>
          </a:prstGeom>
          <a:noFill/>
        </p:spPr>
        <p:txBody>
          <a:bodyPr wrap="square" rtlCol="0">
            <a:spAutoFit/>
          </a:bodyPr>
          <a:lstStyle/>
          <a:p>
            <a:pPr algn="ctr"/>
            <a:r>
              <a:rPr lang="it-IT" sz="3600" dirty="0" smtClean="0"/>
              <a:t>presenta</a:t>
            </a:r>
            <a:endParaRPr lang="it-IT" sz="36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Pictures\1im.png"/>
          <p:cNvPicPr>
            <a:picLocks noChangeAspect="1" noChangeArrowheads="1"/>
          </p:cNvPicPr>
          <p:nvPr/>
        </p:nvPicPr>
        <p:blipFill>
          <a:blip r:embed="rId2" cstate="print"/>
          <a:srcRect/>
          <a:stretch>
            <a:fillRect/>
          </a:stretch>
        </p:blipFill>
        <p:spPr bwMode="auto">
          <a:xfrm>
            <a:off x="827584" y="1196752"/>
            <a:ext cx="7612063" cy="5438775"/>
          </a:xfrm>
          <a:prstGeom prst="rect">
            <a:avLst/>
          </a:prstGeom>
          <a:noFill/>
          <a:ln>
            <a:solidFill>
              <a:srgbClr val="FF0000"/>
            </a:solidFill>
          </a:ln>
        </p:spPr>
      </p:pic>
      <p:sp>
        <p:nvSpPr>
          <p:cNvPr id="3" name="CasellaDiTesto 2"/>
          <p:cNvSpPr txBox="1"/>
          <p:nvPr/>
        </p:nvSpPr>
        <p:spPr>
          <a:xfrm>
            <a:off x="539552" y="188640"/>
            <a:ext cx="8136904" cy="1077218"/>
          </a:xfrm>
          <a:prstGeom prst="rect">
            <a:avLst/>
          </a:prstGeom>
          <a:noFill/>
        </p:spPr>
        <p:txBody>
          <a:bodyPr wrap="square" rtlCol="0">
            <a:spAutoFit/>
          </a:bodyPr>
          <a:lstStyle/>
          <a:p>
            <a:pPr algn="ctr"/>
            <a:r>
              <a:rPr lang="it-IT" sz="3200" dirty="0" smtClean="0">
                <a:solidFill>
                  <a:srgbClr val="000099"/>
                </a:solidFill>
              </a:rPr>
              <a:t>Al tempo di Yeshùa, Israele era sotto </a:t>
            </a:r>
          </a:p>
          <a:p>
            <a:pPr algn="ctr"/>
            <a:r>
              <a:rPr lang="it-IT" sz="3200" dirty="0" smtClean="0">
                <a:solidFill>
                  <a:srgbClr val="000099"/>
                </a:solidFill>
              </a:rPr>
              <a:t>il dominio romano</a:t>
            </a:r>
            <a:endParaRPr lang="it-IT" sz="3200" dirty="0">
              <a:solidFill>
                <a:srgbClr val="000099"/>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39552" y="0"/>
            <a:ext cx="7704856" cy="2062103"/>
          </a:xfrm>
          <a:prstGeom prst="rect">
            <a:avLst/>
          </a:prstGeom>
          <a:noFill/>
        </p:spPr>
        <p:txBody>
          <a:bodyPr wrap="square" rtlCol="0">
            <a:spAutoFit/>
          </a:bodyPr>
          <a:lstStyle/>
          <a:p>
            <a:pPr algn="ctr"/>
            <a:r>
              <a:rPr lang="it-IT" sz="3200" dirty="0" smtClean="0">
                <a:solidFill>
                  <a:srgbClr val="000099"/>
                </a:solidFill>
              </a:rPr>
              <a:t>Yeshùa era detto “il galileo” (</a:t>
            </a:r>
            <a:r>
              <a:rPr lang="it-IT" sz="3200" i="1" dirty="0" smtClean="0">
                <a:solidFill>
                  <a:srgbClr val="000099"/>
                </a:solidFill>
              </a:rPr>
              <a:t>Mt</a:t>
            </a:r>
            <a:r>
              <a:rPr lang="it-IT" sz="3200" dirty="0" smtClean="0">
                <a:solidFill>
                  <a:srgbClr val="000099"/>
                </a:solidFill>
              </a:rPr>
              <a:t> 26:69) perché era cresciuto a Nazaret, in Galilea.</a:t>
            </a:r>
          </a:p>
          <a:p>
            <a:pPr algn="ctr"/>
            <a:r>
              <a:rPr lang="it-IT" sz="3200" dirty="0" smtClean="0">
                <a:solidFill>
                  <a:srgbClr val="000099"/>
                </a:solidFill>
              </a:rPr>
              <a:t>Da ragazzo di recò saltuariamente </a:t>
            </a:r>
          </a:p>
          <a:p>
            <a:pPr algn="ctr"/>
            <a:r>
              <a:rPr lang="it-IT" sz="3200" dirty="0" smtClean="0">
                <a:solidFill>
                  <a:srgbClr val="000099"/>
                </a:solidFill>
              </a:rPr>
              <a:t>a Gerusalemme. </a:t>
            </a:r>
            <a:endParaRPr lang="it-IT" sz="3200" dirty="0">
              <a:solidFill>
                <a:srgbClr val="000099"/>
              </a:solidFill>
            </a:endParaRPr>
          </a:p>
        </p:txBody>
      </p:sp>
      <p:pic>
        <p:nvPicPr>
          <p:cNvPr id="4098" name="Picture 2" descr="C:\Users\UTENTE\Pictures\1ga.png"/>
          <p:cNvPicPr>
            <a:picLocks noChangeAspect="1" noChangeArrowheads="1"/>
          </p:cNvPicPr>
          <p:nvPr/>
        </p:nvPicPr>
        <p:blipFill>
          <a:blip r:embed="rId2" cstate="print"/>
          <a:srcRect l="7821" r="7821"/>
          <a:stretch>
            <a:fillRect/>
          </a:stretch>
        </p:blipFill>
        <p:spPr bwMode="auto">
          <a:xfrm>
            <a:off x="0" y="2095500"/>
            <a:ext cx="9144000" cy="4762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76672"/>
            <a:ext cx="9144000" cy="1107996"/>
          </a:xfrm>
          <a:prstGeom prst="rect">
            <a:avLst/>
          </a:prstGeom>
          <a:noFill/>
        </p:spPr>
        <p:txBody>
          <a:bodyPr wrap="square" rtlCol="0">
            <a:spAutoFit/>
          </a:bodyPr>
          <a:lstStyle/>
          <a:p>
            <a:pPr algn="ctr"/>
            <a:r>
              <a:rPr lang="it-IT" sz="2200" dirty="0" smtClean="0"/>
              <a:t>“I genitori di Gesù ogni anno andavano in pellegrinaggio a Gerusalemme per la festa di Pasqua. Quando Gesù ebbe dodici anni, lo portarono per la prima volta con loro secondo l'usanza”. – </a:t>
            </a:r>
            <a:r>
              <a:rPr lang="it-IT" sz="2200" i="1" dirty="0" smtClean="0"/>
              <a:t>Lc</a:t>
            </a:r>
            <a:r>
              <a:rPr lang="it-IT" sz="2200" dirty="0" smtClean="0"/>
              <a:t> 2:41,42 </a:t>
            </a:r>
            <a:r>
              <a:rPr lang="it-IT" sz="2200" i="1" dirty="0" smtClean="0"/>
              <a:t>TILC</a:t>
            </a:r>
            <a:r>
              <a:rPr lang="it-IT" sz="2200" dirty="0" smtClean="0"/>
              <a:t>.</a:t>
            </a:r>
            <a:endParaRPr lang="it-IT" sz="2200" dirty="0"/>
          </a:p>
        </p:txBody>
      </p:sp>
      <p:sp>
        <p:nvSpPr>
          <p:cNvPr id="3" name="CasellaDiTesto 2"/>
          <p:cNvSpPr txBox="1"/>
          <p:nvPr/>
        </p:nvSpPr>
        <p:spPr>
          <a:xfrm>
            <a:off x="827584" y="2492896"/>
            <a:ext cx="3635896" cy="3908762"/>
          </a:xfrm>
          <a:prstGeom prst="rect">
            <a:avLst/>
          </a:prstGeom>
          <a:noFill/>
        </p:spPr>
        <p:txBody>
          <a:bodyPr wrap="square" rtlCol="0">
            <a:spAutoFit/>
          </a:bodyPr>
          <a:lstStyle/>
          <a:p>
            <a:pPr algn="ctr"/>
            <a:r>
              <a:rPr lang="it-IT" sz="2200" dirty="0" smtClean="0"/>
              <a:t>“Dopo tre giorni lo trovarono nel Tempio: era là, seduto in mezzo ai maestri della Legge: li ascoltava e discuteva con loro. Tutti quelli che lo udivano erano meravigliati per l'intelligenza che dimostrava con le sue risposte. Anche i suoi genitori, appena lo videro, rimasero stupiti”. – Vv. 46-48, </a:t>
            </a:r>
            <a:r>
              <a:rPr lang="it-IT" sz="2200" i="1" dirty="0" smtClean="0"/>
              <a:t>TILC</a:t>
            </a:r>
            <a:r>
              <a:rPr lang="it-IT" sz="2200" dirty="0" smtClean="0"/>
              <a:t>.</a:t>
            </a:r>
            <a:endParaRPr lang="it-IT" sz="2200" dirty="0"/>
          </a:p>
        </p:txBody>
      </p:sp>
      <p:pic>
        <p:nvPicPr>
          <p:cNvPr id="5122" name="Picture 2" descr="C:\Users\UTENTE\Pictures\1te.jpg"/>
          <p:cNvPicPr>
            <a:picLocks noChangeAspect="1" noChangeArrowheads="1"/>
          </p:cNvPicPr>
          <p:nvPr/>
        </p:nvPicPr>
        <p:blipFill>
          <a:blip r:embed="rId2" cstate="print"/>
          <a:srcRect/>
          <a:stretch>
            <a:fillRect/>
          </a:stretch>
        </p:blipFill>
        <p:spPr bwMode="auto">
          <a:xfrm>
            <a:off x="4932040" y="2492896"/>
            <a:ext cx="3138534" cy="39330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4524315"/>
          </a:xfrm>
          <a:prstGeom prst="rect">
            <a:avLst/>
          </a:prstGeom>
          <a:noFill/>
        </p:spPr>
        <p:txBody>
          <a:bodyPr wrap="square" rtlCol="0">
            <a:spAutoFit/>
          </a:bodyPr>
          <a:lstStyle/>
          <a:p>
            <a:pPr algn="ctr"/>
            <a:r>
              <a:rPr lang="it-IT" sz="3200" dirty="0" smtClean="0"/>
              <a:t>Al tempo di Yeshùa la capitale politica d’Israele era Cesarea, città bellissima costruita da Erode il Grande tra il 21 a. E. V. e il 9/10 E. V., e da lui dedicata all’imperatore Cesare Augusto, dandole il suo nome.</a:t>
            </a:r>
          </a:p>
          <a:p>
            <a:pPr algn="ctr"/>
            <a:r>
              <a:rPr lang="it-IT" sz="3200" dirty="0" smtClean="0"/>
              <a:t>Nelle intenzioni di Erode il potere dei sommi sacerdoti del Tempio di Gerusalemme sarebbe stato così indebolito. Per camuffare la sua manovra, fece anche ricostruire in modo grandioso </a:t>
            </a:r>
          </a:p>
          <a:p>
            <a:pPr algn="ctr"/>
            <a:r>
              <a:rPr lang="it-IT" sz="3200" dirty="0" smtClean="0"/>
              <a:t>il Tempio gerosolimitano. </a:t>
            </a:r>
            <a:endParaRPr lang="it-IT" sz="3200" dirty="0"/>
          </a:p>
        </p:txBody>
      </p:sp>
      <p:pic>
        <p:nvPicPr>
          <p:cNvPr id="6146" name="Picture 2" descr="C:\Users\UTENTE\Pictures\1ce.png"/>
          <p:cNvPicPr>
            <a:picLocks noChangeAspect="1" noChangeArrowheads="1"/>
          </p:cNvPicPr>
          <p:nvPr/>
        </p:nvPicPr>
        <p:blipFill>
          <a:blip r:embed="rId2" cstate="print"/>
          <a:srcRect/>
          <a:stretch>
            <a:fillRect/>
          </a:stretch>
        </p:blipFill>
        <p:spPr bwMode="auto">
          <a:xfrm>
            <a:off x="1907704" y="4437112"/>
            <a:ext cx="5224022" cy="2420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ox(in)">
                                      <p:cBhvr>
                                        <p:cTn id="7" dur="2000"/>
                                        <p:tgtEl>
                                          <p:spTgt spid="2">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ox(in)">
                                      <p:cBhvr>
                                        <p:cTn id="10"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UTENTE\Pictures\1te.jpg"/>
          <p:cNvPicPr>
            <a:picLocks noChangeAspect="1" noChangeArrowheads="1"/>
          </p:cNvPicPr>
          <p:nvPr/>
        </p:nvPicPr>
        <p:blipFill>
          <a:blip r:embed="rId2" cstate="print"/>
          <a:srcRect/>
          <a:stretch>
            <a:fillRect/>
          </a:stretch>
        </p:blipFill>
        <p:spPr bwMode="auto">
          <a:xfrm>
            <a:off x="0" y="0"/>
            <a:ext cx="9144000" cy="6028387"/>
          </a:xfrm>
          <a:prstGeom prst="rect">
            <a:avLst/>
          </a:prstGeom>
          <a:noFill/>
        </p:spPr>
      </p:pic>
      <p:sp>
        <p:nvSpPr>
          <p:cNvPr id="4" name="CasellaDiTesto 3"/>
          <p:cNvSpPr txBox="1"/>
          <p:nvPr/>
        </p:nvSpPr>
        <p:spPr>
          <a:xfrm>
            <a:off x="323528" y="6273225"/>
            <a:ext cx="8424936" cy="584775"/>
          </a:xfrm>
          <a:prstGeom prst="rect">
            <a:avLst/>
          </a:prstGeom>
          <a:noFill/>
        </p:spPr>
        <p:txBody>
          <a:bodyPr wrap="square" rtlCol="0">
            <a:spAutoFit/>
          </a:bodyPr>
          <a:lstStyle/>
          <a:p>
            <a:pPr algn="ctr"/>
            <a:r>
              <a:rPr lang="it-IT" sz="3200" dirty="0" smtClean="0">
                <a:solidFill>
                  <a:srgbClr val="000099"/>
                </a:solidFill>
              </a:rPr>
              <a:t>Il Tempio di Erode a Gerusalemme - Ricostruzione</a:t>
            </a:r>
            <a:endParaRPr lang="it-IT" sz="3200" dirty="0">
              <a:solidFill>
                <a:srgbClr val="000099"/>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TENTE\Pictures\1g.jpg"/>
          <p:cNvPicPr>
            <a:picLocks noChangeAspect="1" noChangeArrowheads="1"/>
          </p:cNvPicPr>
          <p:nvPr/>
        </p:nvPicPr>
        <p:blipFill>
          <a:blip r:embed="rId2" cstate="print"/>
          <a:srcRect/>
          <a:stretch>
            <a:fillRect/>
          </a:stretch>
        </p:blipFill>
        <p:spPr bwMode="auto">
          <a:xfrm>
            <a:off x="0" y="0"/>
            <a:ext cx="9126641" cy="3717032"/>
          </a:xfrm>
          <a:prstGeom prst="rect">
            <a:avLst/>
          </a:prstGeom>
          <a:noFill/>
        </p:spPr>
      </p:pic>
      <p:pic>
        <p:nvPicPr>
          <p:cNvPr id="8195" name="Picture 3" descr="C:\Users\UTENTE\Pictures\1gg.png"/>
          <p:cNvPicPr>
            <a:picLocks noChangeAspect="1" noChangeArrowheads="1"/>
          </p:cNvPicPr>
          <p:nvPr/>
        </p:nvPicPr>
        <p:blipFill>
          <a:blip r:embed="rId3" cstate="print"/>
          <a:srcRect/>
          <a:stretch>
            <a:fillRect/>
          </a:stretch>
        </p:blipFill>
        <p:spPr bwMode="auto">
          <a:xfrm>
            <a:off x="5163233" y="4786139"/>
            <a:ext cx="3980767" cy="2071861"/>
          </a:xfrm>
          <a:prstGeom prst="rect">
            <a:avLst/>
          </a:prstGeom>
          <a:noFill/>
        </p:spPr>
      </p:pic>
      <p:sp>
        <p:nvSpPr>
          <p:cNvPr id="4" name="CasellaDiTesto 3"/>
          <p:cNvSpPr txBox="1"/>
          <p:nvPr/>
        </p:nvSpPr>
        <p:spPr>
          <a:xfrm>
            <a:off x="0" y="3717032"/>
            <a:ext cx="9144000" cy="1077218"/>
          </a:xfrm>
          <a:prstGeom prst="rect">
            <a:avLst/>
          </a:prstGeom>
          <a:noFill/>
        </p:spPr>
        <p:txBody>
          <a:bodyPr wrap="square" rtlCol="0">
            <a:spAutoFit/>
          </a:bodyPr>
          <a:lstStyle/>
          <a:p>
            <a:pPr algn="just"/>
            <a:r>
              <a:rPr lang="it-IT" sz="3200" dirty="0" smtClean="0">
                <a:solidFill>
                  <a:srgbClr val="000099"/>
                </a:solidFill>
              </a:rPr>
              <a:t>Gerusalemme si trova sulla cresta della catena montuosa che si estende al centro d’Israele (larga 16</a:t>
            </a:r>
            <a:endParaRPr lang="it-IT" dirty="0">
              <a:solidFill>
                <a:srgbClr val="000099"/>
              </a:solidFill>
            </a:endParaRPr>
          </a:p>
        </p:txBody>
      </p:sp>
      <p:sp>
        <p:nvSpPr>
          <p:cNvPr id="5" name="CasellaDiTesto 4"/>
          <p:cNvSpPr txBox="1"/>
          <p:nvPr/>
        </p:nvSpPr>
        <p:spPr>
          <a:xfrm>
            <a:off x="0" y="4797152"/>
            <a:ext cx="5076056" cy="2062103"/>
          </a:xfrm>
          <a:prstGeom prst="rect">
            <a:avLst/>
          </a:prstGeom>
          <a:noFill/>
        </p:spPr>
        <p:txBody>
          <a:bodyPr wrap="square" rtlCol="0">
            <a:spAutoFit/>
          </a:bodyPr>
          <a:lstStyle/>
          <a:p>
            <a:pPr algn="just"/>
            <a:r>
              <a:rPr lang="it-IT" sz="3200" dirty="0" smtClean="0">
                <a:solidFill>
                  <a:srgbClr val="000099"/>
                </a:solidFill>
              </a:rPr>
              <a:t>km e lunga 100); giace a circa 750 m s. l. m. e dista 55 km del Mediterraneo e 25 dal Mar Morto.</a:t>
            </a:r>
          </a:p>
        </p:txBody>
      </p:sp>
      <p:pic>
        <p:nvPicPr>
          <p:cNvPr id="2050" name="Picture 2" descr="C:\Users\UTENTE\Pictures\1gerus 001.jpg"/>
          <p:cNvPicPr>
            <a:picLocks noChangeAspect="1" noChangeArrowheads="1"/>
          </p:cNvPicPr>
          <p:nvPr/>
        </p:nvPicPr>
        <p:blipFill>
          <a:blip r:embed="rId4" cstate="print"/>
          <a:srcRect/>
          <a:stretch>
            <a:fillRect/>
          </a:stretch>
        </p:blipFill>
        <p:spPr bwMode="auto">
          <a:xfrm>
            <a:off x="0" y="1628800"/>
            <a:ext cx="1961951" cy="2059768"/>
          </a:xfrm>
          <a:prstGeom prst="rect">
            <a:avLst/>
          </a:prstGeom>
          <a:noFill/>
          <a:ln>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dissolve">
                                      <p:cBhvr>
                                        <p:cTn id="7"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Pictures\1t.jpg"/>
          <p:cNvPicPr>
            <a:picLocks noChangeAspect="1" noChangeArrowheads="1"/>
          </p:cNvPicPr>
          <p:nvPr/>
        </p:nvPicPr>
        <p:blipFill>
          <a:blip r:embed="rId2" cstate="print"/>
          <a:srcRect/>
          <a:stretch>
            <a:fillRect/>
          </a:stretch>
        </p:blipFill>
        <p:spPr bwMode="auto">
          <a:xfrm>
            <a:off x="2195736" y="5062934"/>
            <a:ext cx="4826733" cy="1795066"/>
          </a:xfrm>
          <a:prstGeom prst="rect">
            <a:avLst/>
          </a:prstGeom>
          <a:noFill/>
        </p:spPr>
      </p:pic>
      <p:pic>
        <p:nvPicPr>
          <p:cNvPr id="3075" name="Picture 3" descr="C:\Users\UTENTE\Pictures\1c.jpg"/>
          <p:cNvPicPr>
            <a:picLocks noChangeAspect="1" noChangeArrowheads="1"/>
          </p:cNvPicPr>
          <p:nvPr/>
        </p:nvPicPr>
        <p:blipFill>
          <a:blip r:embed="rId3" cstate="print"/>
          <a:srcRect/>
          <a:stretch>
            <a:fillRect/>
          </a:stretch>
        </p:blipFill>
        <p:spPr bwMode="auto">
          <a:xfrm>
            <a:off x="6913301" y="0"/>
            <a:ext cx="2230697" cy="2060848"/>
          </a:xfrm>
          <a:prstGeom prst="rect">
            <a:avLst/>
          </a:prstGeom>
          <a:noFill/>
        </p:spPr>
      </p:pic>
      <p:sp>
        <p:nvSpPr>
          <p:cNvPr id="4" name="Rettangolo 3"/>
          <p:cNvSpPr/>
          <p:nvPr/>
        </p:nvSpPr>
        <p:spPr>
          <a:xfrm>
            <a:off x="1115616" y="4149080"/>
            <a:ext cx="7101624" cy="923330"/>
          </a:xfrm>
          <a:prstGeom prst="rect">
            <a:avLst/>
          </a:prstGeom>
          <a:noFill/>
        </p:spPr>
        <p:txBody>
          <a:bodyPr wrap="none" lIns="91440" tIns="45720" rIns="91440" bIns="45720">
            <a:spAutoFit/>
          </a:bodyPr>
          <a:lstStyle/>
          <a:p>
            <a:pPr algn="ctr"/>
            <a:r>
              <a:rPr lang="it-IT" sz="5400" b="1" cap="none" spc="0" dirty="0" smtClean="0">
                <a:ln w="17780" cmpd="sng">
                  <a:solidFill>
                    <a:srgbClr val="0070C0"/>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Il clima di Gerusalemme</a:t>
            </a:r>
            <a:endParaRPr lang="it-IT" sz="5400" b="1" cap="none" spc="0" dirty="0">
              <a:ln w="17780" cmpd="sng">
                <a:solidFill>
                  <a:srgbClr val="0070C0"/>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5" name="CasellaDiTesto 4"/>
          <p:cNvSpPr txBox="1"/>
          <p:nvPr/>
        </p:nvSpPr>
        <p:spPr>
          <a:xfrm>
            <a:off x="0" y="0"/>
            <a:ext cx="6876256" cy="3108543"/>
          </a:xfrm>
          <a:prstGeom prst="rect">
            <a:avLst/>
          </a:prstGeom>
          <a:noFill/>
        </p:spPr>
        <p:txBody>
          <a:bodyPr wrap="square" rtlCol="0">
            <a:spAutoFit/>
          </a:bodyPr>
          <a:lstStyle/>
          <a:p>
            <a:pPr algn="just"/>
            <a:r>
              <a:rPr lang="it-IT" sz="2800" dirty="0" smtClean="0">
                <a:solidFill>
                  <a:srgbClr val="000099"/>
                </a:solidFill>
              </a:rPr>
              <a:t>La temperatura media di Gerusalemme non supera i 25 °C.. Il terreno non gela mai ma si possono avere sporadiche nevicate. Durante i mesi caldi si ha lo </a:t>
            </a:r>
            <a:r>
              <a:rPr lang="it-IT" sz="2800" i="1" dirty="0" err="1" smtClean="0">
                <a:solidFill>
                  <a:srgbClr val="000099"/>
                </a:solidFill>
              </a:rPr>
              <a:t>sharàv</a:t>
            </a:r>
            <a:r>
              <a:rPr lang="it-IT" sz="2800" dirty="0" smtClean="0">
                <a:solidFill>
                  <a:srgbClr val="000099"/>
                </a:solidFill>
              </a:rPr>
              <a:t>, il vento infuocato del deserto, menzionato da </a:t>
            </a:r>
            <a:r>
              <a:rPr lang="it-IT" sz="2800" i="1" dirty="0" smtClean="0">
                <a:solidFill>
                  <a:srgbClr val="000099"/>
                </a:solidFill>
              </a:rPr>
              <a:t>Ger</a:t>
            </a:r>
            <a:r>
              <a:rPr lang="it-IT" sz="2800" dirty="0" smtClean="0">
                <a:solidFill>
                  <a:srgbClr val="000099"/>
                </a:solidFill>
              </a:rPr>
              <a:t> 4:11, che reca polvere e rende il cielo giallo. In </a:t>
            </a:r>
            <a:r>
              <a:rPr lang="it-IT" sz="2800" i="1" dirty="0" smtClean="0">
                <a:solidFill>
                  <a:srgbClr val="000099"/>
                </a:solidFill>
              </a:rPr>
              <a:t>Dt</a:t>
            </a:r>
            <a:r>
              <a:rPr lang="it-IT" sz="2800" dirty="0" smtClean="0">
                <a:solidFill>
                  <a:srgbClr val="000099"/>
                </a:solidFill>
              </a:rPr>
              <a:t> 28:23,24 si ha questa maledizione:</a:t>
            </a:r>
            <a:endParaRPr lang="it-IT" sz="2800" dirty="0">
              <a:solidFill>
                <a:srgbClr val="000099"/>
              </a:solidFill>
            </a:endParaRPr>
          </a:p>
        </p:txBody>
      </p:sp>
      <p:sp>
        <p:nvSpPr>
          <p:cNvPr id="7" name="CasellaDiTesto 6"/>
          <p:cNvSpPr txBox="1"/>
          <p:nvPr/>
        </p:nvSpPr>
        <p:spPr>
          <a:xfrm>
            <a:off x="0" y="3140968"/>
            <a:ext cx="9144000" cy="954107"/>
          </a:xfrm>
          <a:prstGeom prst="rect">
            <a:avLst/>
          </a:prstGeom>
          <a:noFill/>
        </p:spPr>
        <p:txBody>
          <a:bodyPr wrap="square" rtlCol="0">
            <a:spAutoFit/>
          </a:bodyPr>
          <a:lstStyle/>
          <a:p>
            <a:r>
              <a:rPr lang="it-IT" sz="2800" dirty="0" smtClean="0">
                <a:solidFill>
                  <a:srgbClr val="000099"/>
                </a:solidFill>
              </a:rPr>
              <a:t>“Il tuo cielo sarà di bronzo … Al posto della pioggia il Signore manderà, sul tuo paese, sabbia e polvere”.</a:t>
            </a:r>
            <a:endParaRPr lang="it-IT" sz="2800" dirty="0">
              <a:solidFill>
                <a:srgbClr val="000099"/>
              </a:solidFill>
            </a:endParaRPr>
          </a:p>
        </p:txBody>
      </p:sp>
      <p:pic>
        <p:nvPicPr>
          <p:cNvPr id="3076" name="Picture 4" descr="C:\Users\UTENTE\Pictures\1ne.jpg"/>
          <p:cNvPicPr>
            <a:picLocks noChangeAspect="1" noChangeArrowheads="1"/>
          </p:cNvPicPr>
          <p:nvPr/>
        </p:nvPicPr>
        <p:blipFill>
          <a:blip r:embed="rId4" cstate="print"/>
          <a:srcRect/>
          <a:stretch>
            <a:fillRect/>
          </a:stretch>
        </p:blipFill>
        <p:spPr bwMode="auto">
          <a:xfrm>
            <a:off x="7092280" y="2060848"/>
            <a:ext cx="1742522" cy="115956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1015663"/>
          </a:xfrm>
          <a:prstGeom prst="rect">
            <a:avLst/>
          </a:prstGeom>
          <a:noFill/>
        </p:spPr>
        <p:txBody>
          <a:bodyPr wrap="square" rtlCol="0">
            <a:spAutoFit/>
          </a:bodyPr>
          <a:lstStyle/>
          <a:p>
            <a:pPr algn="ctr"/>
            <a:r>
              <a:rPr lang="it-IT" sz="3000" dirty="0" smtClean="0">
                <a:solidFill>
                  <a:srgbClr val="000099"/>
                </a:solidFill>
              </a:rPr>
              <a:t>Gerusalemme, al tempo di Yeshùa,</a:t>
            </a:r>
          </a:p>
          <a:p>
            <a:pPr algn="ctr"/>
            <a:r>
              <a:rPr lang="it-IT" sz="3000" dirty="0" smtClean="0">
                <a:solidFill>
                  <a:srgbClr val="000099"/>
                </a:solidFill>
              </a:rPr>
              <a:t>poteva contare circa 120.000 abitanti  </a:t>
            </a:r>
            <a:endParaRPr lang="it-IT" sz="3000" dirty="0">
              <a:solidFill>
                <a:srgbClr val="000099"/>
              </a:solidFill>
            </a:endParaRPr>
          </a:p>
        </p:txBody>
      </p:sp>
      <p:pic>
        <p:nvPicPr>
          <p:cNvPr id="4099" name="Picture 3" descr="C:\Users\UTENTE\Pictures\1gg.jpg"/>
          <p:cNvPicPr>
            <a:picLocks noChangeAspect="1" noChangeArrowheads="1"/>
          </p:cNvPicPr>
          <p:nvPr/>
        </p:nvPicPr>
        <p:blipFill>
          <a:blip r:embed="rId2" cstate="print"/>
          <a:srcRect/>
          <a:stretch>
            <a:fillRect/>
          </a:stretch>
        </p:blipFill>
        <p:spPr bwMode="auto">
          <a:xfrm>
            <a:off x="467544" y="1008543"/>
            <a:ext cx="8146876" cy="584945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404664"/>
            <a:ext cx="9144000" cy="584775"/>
          </a:xfrm>
          <a:prstGeom prst="rect">
            <a:avLst/>
          </a:prstGeom>
          <a:noFill/>
        </p:spPr>
        <p:txBody>
          <a:bodyPr wrap="square" rtlCol="0">
            <a:spAutoFit/>
          </a:bodyPr>
          <a:lstStyle/>
          <a:p>
            <a:pPr algn="ctr"/>
            <a:r>
              <a:rPr lang="it-IT" sz="3200" dirty="0" smtClean="0">
                <a:solidFill>
                  <a:srgbClr val="000099"/>
                </a:solidFill>
              </a:rPr>
              <a:t>La popolazione di Gerusalemme al tempo di Yeshùa</a:t>
            </a:r>
            <a:endParaRPr lang="it-IT" sz="3200" dirty="0"/>
          </a:p>
        </p:txBody>
      </p:sp>
      <p:sp>
        <p:nvSpPr>
          <p:cNvPr id="3" name="CasellaDiTesto 2"/>
          <p:cNvSpPr txBox="1"/>
          <p:nvPr/>
        </p:nvSpPr>
        <p:spPr>
          <a:xfrm>
            <a:off x="0" y="2996952"/>
            <a:ext cx="9144000" cy="3785652"/>
          </a:xfrm>
          <a:prstGeom prst="rect">
            <a:avLst/>
          </a:prstGeom>
          <a:noFill/>
        </p:spPr>
        <p:txBody>
          <a:bodyPr wrap="square" rtlCol="0">
            <a:spAutoFit/>
          </a:bodyPr>
          <a:lstStyle/>
          <a:p>
            <a:pPr algn="just"/>
            <a:r>
              <a:rPr lang="it-IT" sz="3000" dirty="0" smtClean="0">
                <a:solidFill>
                  <a:srgbClr val="000099"/>
                </a:solidFill>
              </a:rPr>
              <a:t>Dopo l’esilio di Archelao - figlio di Erode il Grande dalla quarta moglie </a:t>
            </a:r>
            <a:r>
              <a:rPr lang="it-IT" sz="3000" dirty="0" smtClean="0">
                <a:solidFill>
                  <a:srgbClr val="000099"/>
                </a:solidFill>
              </a:rPr>
              <a:t>Maltace - </a:t>
            </a:r>
            <a:r>
              <a:rPr lang="it-IT" sz="3000" dirty="0" smtClean="0">
                <a:solidFill>
                  <a:srgbClr val="000099"/>
                </a:solidFill>
              </a:rPr>
              <a:t>che era stato re della Giudea mentre il piccolo Yeshùa era in Egitto con Giuseppe e Miryàm, nel 6 del primo secolo, la popolazione gentile o non ebrea di Gerusalemme aumentò. I teatri e gli stadi erano pieni, gli affari prosperavano, ma gli stranieri dovevano essere soprattutto funzionari e tecnici, perché la città santa era profondamente giudea.  </a:t>
            </a:r>
            <a:endParaRPr lang="it-IT" sz="3000" dirty="0">
              <a:solidFill>
                <a:srgbClr val="000099"/>
              </a:solidFill>
            </a:endParaRPr>
          </a:p>
        </p:txBody>
      </p:sp>
      <p:pic>
        <p:nvPicPr>
          <p:cNvPr id="7170" name="Picture 2" descr="C:\Users\UTENTE\Pictures\1r.jpg"/>
          <p:cNvPicPr>
            <a:picLocks noChangeAspect="1" noChangeArrowheads="1"/>
          </p:cNvPicPr>
          <p:nvPr/>
        </p:nvPicPr>
        <p:blipFill>
          <a:blip r:embed="rId2" cstate="print"/>
          <a:srcRect/>
          <a:stretch>
            <a:fillRect/>
          </a:stretch>
        </p:blipFill>
        <p:spPr bwMode="auto">
          <a:xfrm>
            <a:off x="1043608" y="1052736"/>
            <a:ext cx="3608872" cy="1800200"/>
          </a:xfrm>
          <a:prstGeom prst="rect">
            <a:avLst/>
          </a:prstGeom>
          <a:noFill/>
        </p:spPr>
      </p:pic>
      <p:pic>
        <p:nvPicPr>
          <p:cNvPr id="7171" name="Picture 3" descr="C:\Users\UTENTE\Pictures\1rr.jpg"/>
          <p:cNvPicPr>
            <a:picLocks noChangeAspect="1" noChangeArrowheads="1"/>
          </p:cNvPicPr>
          <p:nvPr/>
        </p:nvPicPr>
        <p:blipFill>
          <a:blip r:embed="rId3" cstate="print"/>
          <a:srcRect/>
          <a:stretch>
            <a:fillRect/>
          </a:stretch>
        </p:blipFill>
        <p:spPr bwMode="auto">
          <a:xfrm>
            <a:off x="5076056" y="1052736"/>
            <a:ext cx="2574969" cy="18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TENTE\Pictures\1gg.jpg"/>
          <p:cNvPicPr>
            <a:picLocks noChangeAspect="1" noChangeArrowheads="1"/>
          </p:cNvPicPr>
          <p:nvPr/>
        </p:nvPicPr>
        <p:blipFill>
          <a:blip r:embed="rId2" cstate="print"/>
          <a:srcRect/>
          <a:stretch>
            <a:fillRect/>
          </a:stretch>
        </p:blipFill>
        <p:spPr bwMode="auto">
          <a:xfrm>
            <a:off x="-19251" y="1618530"/>
            <a:ext cx="9163251" cy="5239470"/>
          </a:xfrm>
          <a:prstGeom prst="rect">
            <a:avLst/>
          </a:prstGeom>
          <a:noFill/>
        </p:spPr>
      </p:pic>
      <p:sp>
        <p:nvSpPr>
          <p:cNvPr id="3" name="CasellaDiTesto 2"/>
          <p:cNvSpPr txBox="1"/>
          <p:nvPr/>
        </p:nvSpPr>
        <p:spPr>
          <a:xfrm>
            <a:off x="611560" y="188640"/>
            <a:ext cx="7776864" cy="1077218"/>
          </a:xfrm>
          <a:prstGeom prst="rect">
            <a:avLst/>
          </a:prstGeom>
          <a:noFill/>
        </p:spPr>
        <p:txBody>
          <a:bodyPr wrap="square" rtlCol="0">
            <a:spAutoFit/>
          </a:bodyPr>
          <a:lstStyle/>
          <a:p>
            <a:pPr algn="ctr"/>
            <a:r>
              <a:rPr lang="it-IT" sz="3200" dirty="0" smtClean="0">
                <a:solidFill>
                  <a:srgbClr val="000099"/>
                </a:solidFill>
              </a:rPr>
              <a:t>Dagli scavi archeologici si è ricavata </a:t>
            </a:r>
          </a:p>
          <a:p>
            <a:pPr algn="ctr"/>
            <a:r>
              <a:rPr lang="it-IT" sz="3200" dirty="0" smtClean="0">
                <a:solidFill>
                  <a:srgbClr val="000099"/>
                </a:solidFill>
              </a:rPr>
              <a:t>questa mappa di Gerusalemme:</a:t>
            </a:r>
            <a:endParaRPr lang="it-IT" sz="32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descr="C:\Users\UTENTE\Documents\COPIA\A R C H I V I O\Fotografie\Biblistica\Yesrushalàym\Copia di Gerusalemme 10.JPG"/>
          <p:cNvPicPr>
            <a:picLocks noChangeAspect="1" noChangeArrowheads="1"/>
          </p:cNvPicPr>
          <p:nvPr/>
        </p:nvPicPr>
        <p:blipFill>
          <a:blip r:embed="rId2" cstate="print">
            <a:lum bright="20000"/>
          </a:blip>
          <a:srcRect/>
          <a:stretch>
            <a:fillRect/>
          </a:stretch>
        </p:blipFill>
        <p:spPr bwMode="auto">
          <a:xfrm>
            <a:off x="3059832" y="3356992"/>
            <a:ext cx="3021707" cy="3021707"/>
          </a:xfrm>
          <a:prstGeom prst="rect">
            <a:avLst/>
          </a:prstGeom>
          <a:noFill/>
        </p:spPr>
      </p:pic>
      <p:pic>
        <p:nvPicPr>
          <p:cNvPr id="1026" name="Picture 2" descr="C:\Users\UTENTE\Pictures\Gerusalemme - panoramica.jpg"/>
          <p:cNvPicPr>
            <a:picLocks noChangeAspect="1" noChangeArrowheads="1"/>
          </p:cNvPicPr>
          <p:nvPr/>
        </p:nvPicPr>
        <p:blipFill>
          <a:blip r:embed="rId3" cstate="print"/>
          <a:srcRect l="16725" r="47387" b="57485"/>
          <a:stretch>
            <a:fillRect/>
          </a:stretch>
        </p:blipFill>
        <p:spPr bwMode="auto">
          <a:xfrm>
            <a:off x="-1" y="404664"/>
            <a:ext cx="9144001" cy="2620609"/>
          </a:xfrm>
          <a:prstGeom prst="rect">
            <a:avLst/>
          </a:prstGeom>
          <a:noFill/>
        </p:spPr>
      </p:pic>
      <p:sp>
        <p:nvSpPr>
          <p:cNvPr id="2" name="Titolo 1"/>
          <p:cNvSpPr>
            <a:spLocks noGrp="1"/>
          </p:cNvSpPr>
          <p:nvPr>
            <p:ph type="ctrTitle"/>
          </p:nvPr>
        </p:nvSpPr>
        <p:spPr>
          <a:xfrm>
            <a:off x="611560" y="692696"/>
            <a:ext cx="7772400" cy="1470025"/>
          </a:xfrm>
        </p:spPr>
        <p:txBody>
          <a:bodyPr>
            <a:noAutofit/>
          </a:bodyPr>
          <a:lstStyle/>
          <a:p>
            <a:r>
              <a:rPr lang="he-IL" sz="16000" dirty="0">
                <a:solidFill>
                  <a:schemeClr val="bg1"/>
                </a:solidFill>
              </a:rPr>
              <a:t>יְרוּשָׁלַםִ</a:t>
            </a:r>
            <a:endParaRPr lang="it-IT" sz="16000" dirty="0">
              <a:solidFill>
                <a:schemeClr val="bg1"/>
              </a:solidFill>
            </a:endParaRPr>
          </a:p>
        </p:txBody>
      </p:sp>
      <p:sp>
        <p:nvSpPr>
          <p:cNvPr id="4" name="CasellaDiTesto 3"/>
          <p:cNvSpPr txBox="1"/>
          <p:nvPr/>
        </p:nvSpPr>
        <p:spPr>
          <a:xfrm>
            <a:off x="1115616" y="3501008"/>
            <a:ext cx="6912768" cy="2800767"/>
          </a:xfrm>
          <a:prstGeom prst="rect">
            <a:avLst/>
          </a:prstGeom>
          <a:noFill/>
        </p:spPr>
        <p:txBody>
          <a:bodyPr wrap="square" rtlCol="0">
            <a:spAutoFit/>
          </a:bodyPr>
          <a:lstStyle/>
          <a:p>
            <a:pPr algn="ctr"/>
            <a:r>
              <a:rPr lang="it-IT" sz="8800" i="1" dirty="0" err="1" smtClean="0">
                <a:solidFill>
                  <a:srgbClr val="0033CC"/>
                </a:solidFill>
              </a:rPr>
              <a:t>Yerushalàym</a:t>
            </a:r>
            <a:endParaRPr lang="it-IT" sz="8800" i="1" dirty="0" smtClean="0">
              <a:solidFill>
                <a:srgbClr val="0033CC"/>
              </a:solidFill>
            </a:endParaRPr>
          </a:p>
          <a:p>
            <a:pPr algn="ctr"/>
            <a:r>
              <a:rPr lang="it-IT" sz="8800" dirty="0" smtClean="0">
                <a:solidFill>
                  <a:srgbClr val="0033CC"/>
                </a:solidFill>
              </a:rPr>
              <a:t>Gerusalemme</a:t>
            </a:r>
            <a:endParaRPr lang="it-IT" sz="8800" dirty="0">
              <a:solidFill>
                <a:srgbClr val="0033CC"/>
              </a:solidFill>
            </a:endParaRPr>
          </a:p>
        </p:txBody>
      </p:sp>
    </p:spTree>
  </p:cSld>
  <p:clrMapOvr>
    <a:masterClrMapping/>
  </p:clrMapOvr>
  <p:transition spd="slow">
    <p:strip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TENTE\Pictures\1 Abitazione di una famiglia appartenente all'aristocrazia sacerdotale dell'antica Gerusalemme. Proposta di ricostruzione a partire dal risultato degli scavi..jpg"/>
          <p:cNvPicPr>
            <a:picLocks noChangeAspect="1" noChangeArrowheads="1"/>
          </p:cNvPicPr>
          <p:nvPr/>
        </p:nvPicPr>
        <p:blipFill>
          <a:blip r:embed="rId2" cstate="print"/>
          <a:srcRect/>
          <a:stretch>
            <a:fillRect/>
          </a:stretch>
        </p:blipFill>
        <p:spPr bwMode="auto">
          <a:xfrm>
            <a:off x="1907704" y="1340768"/>
            <a:ext cx="5472608" cy="3364914"/>
          </a:xfrm>
          <a:prstGeom prst="rect">
            <a:avLst/>
          </a:prstGeom>
          <a:noFill/>
        </p:spPr>
      </p:pic>
      <p:sp>
        <p:nvSpPr>
          <p:cNvPr id="3" name="CasellaDiTesto 2"/>
          <p:cNvSpPr txBox="1"/>
          <p:nvPr/>
        </p:nvSpPr>
        <p:spPr>
          <a:xfrm>
            <a:off x="0" y="0"/>
            <a:ext cx="9144000" cy="1384995"/>
          </a:xfrm>
          <a:prstGeom prst="rect">
            <a:avLst/>
          </a:prstGeom>
          <a:noFill/>
        </p:spPr>
        <p:txBody>
          <a:bodyPr wrap="square" rtlCol="0">
            <a:spAutoFit/>
          </a:bodyPr>
          <a:lstStyle/>
          <a:p>
            <a:pPr algn="ctr"/>
            <a:r>
              <a:rPr lang="it-IT" sz="2800" dirty="0" smtClean="0">
                <a:solidFill>
                  <a:srgbClr val="000099"/>
                </a:solidFill>
              </a:rPr>
              <a:t>Ricostruzione, sulla base degli scavi archeologici, di una abitazione di una famiglia appartenente all'aristocrazia sacerdotale dell'antica Gerusalemme al tempo di Yeshùa. </a:t>
            </a:r>
            <a:endParaRPr lang="it-IT" sz="2800" dirty="0">
              <a:solidFill>
                <a:srgbClr val="000099"/>
              </a:solidFill>
            </a:endParaRPr>
          </a:p>
        </p:txBody>
      </p:sp>
      <p:sp>
        <p:nvSpPr>
          <p:cNvPr id="5" name="CasellaDiTesto 4"/>
          <p:cNvSpPr txBox="1"/>
          <p:nvPr/>
        </p:nvSpPr>
        <p:spPr>
          <a:xfrm>
            <a:off x="395536" y="4797152"/>
            <a:ext cx="8280920" cy="1815882"/>
          </a:xfrm>
          <a:prstGeom prst="rect">
            <a:avLst/>
          </a:prstGeom>
          <a:noFill/>
        </p:spPr>
        <p:txBody>
          <a:bodyPr wrap="square" rtlCol="0">
            <a:spAutoFit/>
          </a:bodyPr>
          <a:lstStyle/>
          <a:p>
            <a:pPr algn="ctr"/>
            <a:r>
              <a:rPr lang="it-IT" sz="2800" dirty="0" smtClean="0">
                <a:solidFill>
                  <a:srgbClr val="000099"/>
                </a:solidFill>
              </a:rPr>
              <a:t>“Quelli che avevano preso Gesù, lo condussero da Caiafa, sommo sacerdote, presso il quale erano riuniti gli scribi e gli anziani”. - </a:t>
            </a:r>
            <a:r>
              <a:rPr lang="it-IT" sz="2800" i="1" dirty="0" smtClean="0">
                <a:solidFill>
                  <a:srgbClr val="000099"/>
                </a:solidFill>
              </a:rPr>
              <a:t>Mt </a:t>
            </a:r>
            <a:r>
              <a:rPr lang="it-IT" sz="2800" dirty="0" smtClean="0">
                <a:solidFill>
                  <a:srgbClr val="000099"/>
                </a:solidFill>
              </a:rPr>
              <a:t>26:57. </a:t>
            </a:r>
          </a:p>
          <a:p>
            <a:pPr algn="ctr"/>
            <a:r>
              <a:rPr lang="it-IT" sz="2800" dirty="0" smtClean="0">
                <a:solidFill>
                  <a:srgbClr val="000099"/>
                </a:solidFill>
              </a:rPr>
              <a:t>La casa doveva essere simile a questa.</a:t>
            </a:r>
            <a:endParaRPr lang="it-IT" sz="2800" dirty="0">
              <a:solidFill>
                <a:srgbClr val="00009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88640"/>
            <a:ext cx="8640960" cy="1384995"/>
          </a:xfrm>
          <a:prstGeom prst="rect">
            <a:avLst/>
          </a:prstGeom>
          <a:noFill/>
        </p:spPr>
        <p:txBody>
          <a:bodyPr wrap="square" rtlCol="0">
            <a:spAutoFit/>
          </a:bodyPr>
          <a:lstStyle/>
          <a:p>
            <a:pPr algn="just"/>
            <a:r>
              <a:rPr lang="it-IT" sz="2800" dirty="0" smtClean="0">
                <a:solidFill>
                  <a:srgbClr val="000099"/>
                </a:solidFill>
              </a:rPr>
              <a:t>Profondamente giudaica, l’importanza di Gerusalemme andava ben oltre l’interesse locale. Lì c’era il Tempio, che attirava i giudei di tutto il mondo.   </a:t>
            </a:r>
            <a:endParaRPr lang="it-IT" sz="2800" dirty="0">
              <a:solidFill>
                <a:srgbClr val="000099"/>
              </a:solidFill>
            </a:endParaRPr>
          </a:p>
        </p:txBody>
      </p:sp>
      <p:pic>
        <p:nvPicPr>
          <p:cNvPr id="1026" name="Picture 2" descr="C:\Users\UTENTE\Pictures\1t.jpg"/>
          <p:cNvPicPr>
            <a:picLocks noChangeAspect="1" noChangeArrowheads="1"/>
          </p:cNvPicPr>
          <p:nvPr/>
        </p:nvPicPr>
        <p:blipFill>
          <a:blip r:embed="rId2" cstate="print"/>
          <a:srcRect/>
          <a:stretch>
            <a:fillRect/>
          </a:stretch>
        </p:blipFill>
        <p:spPr bwMode="auto">
          <a:xfrm>
            <a:off x="899592" y="1628800"/>
            <a:ext cx="7428434" cy="478055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260648"/>
            <a:ext cx="8280920" cy="1384995"/>
          </a:xfrm>
          <a:prstGeom prst="rect">
            <a:avLst/>
          </a:prstGeom>
          <a:noFill/>
        </p:spPr>
        <p:txBody>
          <a:bodyPr wrap="square" rtlCol="0">
            <a:spAutoFit/>
          </a:bodyPr>
          <a:lstStyle/>
          <a:p>
            <a:pPr algn="just"/>
            <a:r>
              <a:rPr lang="it-IT" sz="2800" dirty="0" smtClean="0">
                <a:solidFill>
                  <a:srgbClr val="000099"/>
                </a:solidFill>
              </a:rPr>
              <a:t>Il Tempio gerosolimitano era come un’enorme banca, perché incassava denaro contante dai giudei che da tutto il mondo vi affluivano in pellegrinaggio.</a:t>
            </a:r>
            <a:endParaRPr lang="it-IT" sz="2800" dirty="0">
              <a:solidFill>
                <a:srgbClr val="000099"/>
              </a:solidFill>
            </a:endParaRPr>
          </a:p>
        </p:txBody>
      </p:sp>
      <p:pic>
        <p:nvPicPr>
          <p:cNvPr id="2050" name="Picture 2" descr="C:\Users\UTENTE\Pictures\1t.png"/>
          <p:cNvPicPr>
            <a:picLocks noChangeAspect="1" noChangeArrowheads="1"/>
          </p:cNvPicPr>
          <p:nvPr/>
        </p:nvPicPr>
        <p:blipFill>
          <a:blip r:embed="rId2" cstate="print"/>
          <a:srcRect/>
          <a:stretch>
            <a:fillRect/>
          </a:stretch>
        </p:blipFill>
        <p:spPr bwMode="auto">
          <a:xfrm>
            <a:off x="0" y="1628800"/>
            <a:ext cx="9167192" cy="2592288"/>
          </a:xfrm>
          <a:prstGeom prst="rect">
            <a:avLst/>
          </a:prstGeom>
          <a:noFill/>
        </p:spPr>
      </p:pic>
      <p:sp>
        <p:nvSpPr>
          <p:cNvPr id="4" name="CasellaDiTesto 3"/>
          <p:cNvSpPr txBox="1"/>
          <p:nvPr/>
        </p:nvSpPr>
        <p:spPr>
          <a:xfrm>
            <a:off x="1691680" y="3501008"/>
            <a:ext cx="5760640" cy="400110"/>
          </a:xfrm>
          <a:prstGeom prst="rect">
            <a:avLst/>
          </a:prstGeom>
          <a:noFill/>
        </p:spPr>
        <p:txBody>
          <a:bodyPr wrap="square" rtlCol="0">
            <a:spAutoFit/>
          </a:bodyPr>
          <a:lstStyle/>
          <a:p>
            <a:pPr algn="ctr"/>
            <a:r>
              <a:rPr lang="it-IT" sz="2000" dirty="0" smtClean="0">
                <a:solidFill>
                  <a:schemeClr val="bg1"/>
                </a:solidFill>
              </a:rPr>
              <a:t>Veduta dal Monte degli Ulivi</a:t>
            </a:r>
            <a:endParaRPr lang="it-IT" sz="2000" dirty="0">
              <a:solidFill>
                <a:schemeClr val="bg1"/>
              </a:solidFill>
            </a:endParaRPr>
          </a:p>
        </p:txBody>
      </p:sp>
      <p:sp>
        <p:nvSpPr>
          <p:cNvPr id="5" name="CasellaDiTesto 4"/>
          <p:cNvSpPr txBox="1"/>
          <p:nvPr/>
        </p:nvSpPr>
        <p:spPr>
          <a:xfrm>
            <a:off x="0" y="4293096"/>
            <a:ext cx="5652120" cy="3139321"/>
          </a:xfrm>
          <a:prstGeom prst="rect">
            <a:avLst/>
          </a:prstGeom>
          <a:noFill/>
        </p:spPr>
        <p:txBody>
          <a:bodyPr wrap="square" rtlCol="0">
            <a:spAutoFit/>
          </a:bodyPr>
          <a:lstStyle/>
          <a:p>
            <a:pPr algn="just"/>
            <a:r>
              <a:rPr lang="it-IT" dirty="0" smtClean="0"/>
              <a:t>“Gesù, guardandosi attorno, vide alcune persone ricche che gettavano le loro offerte nelle cassette del Tempio. Vide anche una povera vedova, che vi metteva due monetine di rame. Allora disse: 'Vi assicuro che questa vedova, povera com'è, ha dato un'offerta più grande di quella di tutti gli altri. Quelli infatti hanno offerto, come dono, quello che avevano d'avanzo, mentre questa donna, povera com'è, ha dato tutto ciò che le rimaneva per vivere‘”. –</a:t>
            </a:r>
            <a:r>
              <a:rPr lang="it-IT" i="1" dirty="0" smtClean="0"/>
              <a:t> Lc </a:t>
            </a:r>
            <a:r>
              <a:rPr lang="it-IT" dirty="0" smtClean="0"/>
              <a:t>21:1-4, </a:t>
            </a:r>
            <a:r>
              <a:rPr lang="it-IT" i="1" dirty="0" smtClean="0"/>
              <a:t>TILC</a:t>
            </a:r>
            <a:r>
              <a:rPr lang="it-IT" dirty="0" smtClean="0"/>
              <a:t>.</a:t>
            </a:r>
          </a:p>
          <a:p>
            <a:pPr algn="just"/>
            <a:r>
              <a:rPr lang="it-IT" dirty="0" smtClean="0"/>
              <a:t/>
            </a:r>
            <a:br>
              <a:rPr lang="it-IT" dirty="0" smtClean="0"/>
            </a:br>
            <a:endParaRPr lang="it-IT" dirty="0"/>
          </a:p>
        </p:txBody>
      </p:sp>
      <p:pic>
        <p:nvPicPr>
          <p:cNvPr id="2051" name="Picture 3" descr="C:\Users\UTENTE\Pictures\1v.jpg"/>
          <p:cNvPicPr>
            <a:picLocks noChangeAspect="1" noChangeArrowheads="1"/>
          </p:cNvPicPr>
          <p:nvPr/>
        </p:nvPicPr>
        <p:blipFill>
          <a:blip r:embed="rId3" cstate="print"/>
          <a:srcRect b="3876"/>
          <a:stretch>
            <a:fillRect/>
          </a:stretch>
        </p:blipFill>
        <p:spPr bwMode="auto">
          <a:xfrm>
            <a:off x="5724128" y="4365104"/>
            <a:ext cx="3196226" cy="2304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heel(4)">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1so.jpg"/>
          <p:cNvPicPr>
            <a:picLocks noChangeAspect="1" noChangeArrowheads="1"/>
          </p:cNvPicPr>
          <p:nvPr/>
        </p:nvPicPr>
        <p:blipFill>
          <a:blip r:embed="rId2" cstate="print"/>
          <a:srcRect/>
          <a:stretch>
            <a:fillRect/>
          </a:stretch>
        </p:blipFill>
        <p:spPr bwMode="auto">
          <a:xfrm>
            <a:off x="179512" y="3573016"/>
            <a:ext cx="4418253" cy="2736304"/>
          </a:xfrm>
          <a:prstGeom prst="rect">
            <a:avLst/>
          </a:prstGeom>
          <a:noFill/>
        </p:spPr>
      </p:pic>
      <p:grpSp>
        <p:nvGrpSpPr>
          <p:cNvPr id="15" name="Gruppo 14"/>
          <p:cNvGrpSpPr/>
          <p:nvPr/>
        </p:nvGrpSpPr>
        <p:grpSpPr>
          <a:xfrm>
            <a:off x="4716016" y="3573016"/>
            <a:ext cx="4104456" cy="2736304"/>
            <a:chOff x="4788024" y="3933056"/>
            <a:chExt cx="4104456" cy="2736304"/>
          </a:xfrm>
        </p:grpSpPr>
        <p:pic>
          <p:nvPicPr>
            <p:cNvPr id="1027" name="Picture 3" descr="C:\Users\UTENTE\Pictures\1la.jpg"/>
            <p:cNvPicPr>
              <a:picLocks noChangeAspect="1" noChangeArrowheads="1"/>
            </p:cNvPicPr>
            <p:nvPr/>
          </p:nvPicPr>
          <p:blipFill>
            <a:blip r:embed="rId3" cstate="print"/>
            <a:srcRect l="4161" t="11111" r="4290" b="11111"/>
            <a:stretch>
              <a:fillRect/>
            </a:stretch>
          </p:blipFill>
          <p:spPr bwMode="auto">
            <a:xfrm>
              <a:off x="4788024" y="3933056"/>
              <a:ext cx="4073595" cy="2736304"/>
            </a:xfrm>
            <a:prstGeom prst="rect">
              <a:avLst/>
            </a:prstGeom>
            <a:noFill/>
          </p:spPr>
        </p:pic>
        <p:sp>
          <p:nvSpPr>
            <p:cNvPr id="4" name="CasellaDiTesto 3"/>
            <p:cNvSpPr txBox="1"/>
            <p:nvPr/>
          </p:nvSpPr>
          <p:spPr>
            <a:xfrm>
              <a:off x="4788024" y="4293096"/>
              <a:ext cx="4104456" cy="2031325"/>
            </a:xfrm>
            <a:prstGeom prst="rect">
              <a:avLst/>
            </a:prstGeom>
            <a:noFill/>
          </p:spPr>
          <p:txBody>
            <a:bodyPr wrap="square" rtlCol="0">
              <a:spAutoFit/>
            </a:bodyPr>
            <a:lstStyle/>
            <a:p>
              <a:r>
                <a:rPr lang="it-IT" b="1" dirty="0" smtClean="0">
                  <a:solidFill>
                    <a:schemeClr val="tx1">
                      <a:lumMod val="65000"/>
                      <a:lumOff val="35000"/>
                    </a:schemeClr>
                  </a:solidFill>
                  <a:latin typeface="Castellar" pitchFamily="18" charset="0"/>
                </a:rPr>
                <a:t>A ogni straniero è vietato superare la barriera e penetrare nel recinto del santuario. Chiunque sarà preso, sarà lui stesso responsabile della morte che ne seguirà.</a:t>
              </a:r>
              <a:endParaRPr lang="it-IT" b="1" dirty="0">
                <a:solidFill>
                  <a:schemeClr val="tx1">
                    <a:lumMod val="65000"/>
                    <a:lumOff val="35000"/>
                  </a:schemeClr>
                </a:solidFill>
                <a:latin typeface="Castellar" pitchFamily="18" charset="0"/>
              </a:endParaRPr>
            </a:p>
          </p:txBody>
        </p:sp>
      </p:grpSp>
      <p:pic>
        <p:nvPicPr>
          <p:cNvPr id="1028" name="Picture 4" descr="C:\Users\UTENTE\Pictures\1s.jpg"/>
          <p:cNvPicPr>
            <a:picLocks noChangeAspect="1" noChangeArrowheads="1"/>
          </p:cNvPicPr>
          <p:nvPr/>
        </p:nvPicPr>
        <p:blipFill>
          <a:blip r:embed="rId4" cstate="print"/>
          <a:srcRect/>
          <a:stretch>
            <a:fillRect/>
          </a:stretch>
        </p:blipFill>
        <p:spPr bwMode="auto">
          <a:xfrm>
            <a:off x="1619672" y="0"/>
            <a:ext cx="5760640" cy="3178953"/>
          </a:xfrm>
          <a:prstGeom prst="rect">
            <a:avLst/>
          </a:prstGeom>
          <a:noFill/>
        </p:spPr>
      </p:pic>
      <p:sp>
        <p:nvSpPr>
          <p:cNvPr id="7" name="CasellaDiTesto 6"/>
          <p:cNvSpPr txBox="1"/>
          <p:nvPr/>
        </p:nvSpPr>
        <p:spPr>
          <a:xfrm>
            <a:off x="0" y="3140968"/>
            <a:ext cx="9144000" cy="430887"/>
          </a:xfrm>
          <a:prstGeom prst="rect">
            <a:avLst/>
          </a:prstGeom>
          <a:noFill/>
        </p:spPr>
        <p:txBody>
          <a:bodyPr wrap="square" rtlCol="0">
            <a:spAutoFit/>
          </a:bodyPr>
          <a:lstStyle/>
          <a:p>
            <a:pPr algn="ctr"/>
            <a:r>
              <a:rPr lang="it-IT" sz="2200" dirty="0" smtClean="0">
                <a:solidFill>
                  <a:srgbClr val="FF0000"/>
                </a:solidFill>
              </a:rPr>
              <a:t>Il </a:t>
            </a:r>
            <a:r>
              <a:rPr lang="it-IT" sz="2200" i="1" dirty="0" err="1" smtClean="0">
                <a:solidFill>
                  <a:srgbClr val="FF0000"/>
                </a:solidFill>
              </a:rPr>
              <a:t>soreg</a:t>
            </a:r>
            <a:r>
              <a:rPr lang="it-IT" sz="2200" dirty="0" smtClean="0">
                <a:solidFill>
                  <a:srgbClr val="FF0000"/>
                </a:solidFill>
              </a:rPr>
              <a:t>, muro di separazione per tener fuori gli stranieri dall’area del Tempio</a:t>
            </a:r>
            <a:endParaRPr lang="it-IT" sz="2200" dirty="0">
              <a:solidFill>
                <a:srgbClr val="FF0000"/>
              </a:solidFill>
            </a:endParaRPr>
          </a:p>
        </p:txBody>
      </p:sp>
      <p:cxnSp>
        <p:nvCxnSpPr>
          <p:cNvPr id="9" name="Connettore 2 8"/>
          <p:cNvCxnSpPr/>
          <p:nvPr/>
        </p:nvCxnSpPr>
        <p:spPr>
          <a:xfrm flipH="1" flipV="1">
            <a:off x="5868144" y="1916832"/>
            <a:ext cx="1224136" cy="136815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1835696" y="1340768"/>
            <a:ext cx="1584176" cy="19442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0" y="6211669"/>
            <a:ext cx="9144000" cy="646331"/>
          </a:xfrm>
          <a:prstGeom prst="rect">
            <a:avLst/>
          </a:prstGeom>
          <a:noFill/>
        </p:spPr>
        <p:txBody>
          <a:bodyPr wrap="square" rtlCol="0">
            <a:spAutoFit/>
          </a:bodyPr>
          <a:lstStyle/>
          <a:p>
            <a:pPr algn="ctr"/>
            <a:r>
              <a:rPr lang="it-IT" dirty="0" smtClean="0">
                <a:solidFill>
                  <a:srgbClr val="000099"/>
                </a:solidFill>
              </a:rPr>
              <a:t>“Cristo è la nostra pace: egli ha fatto diventare un unico popolo i pagani e gli Ebrei; </a:t>
            </a:r>
          </a:p>
          <a:p>
            <a:pPr algn="ctr"/>
            <a:r>
              <a:rPr lang="it-IT" dirty="0" smtClean="0">
                <a:solidFill>
                  <a:srgbClr val="000099"/>
                </a:solidFill>
              </a:rPr>
              <a:t>egli ha demolito quel muro che li separava e li rendeva nemici”. – </a:t>
            </a:r>
            <a:r>
              <a:rPr lang="it-IT" i="1" dirty="0" smtClean="0">
                <a:solidFill>
                  <a:srgbClr val="000099"/>
                </a:solidFill>
              </a:rPr>
              <a:t>Ef</a:t>
            </a:r>
            <a:r>
              <a:rPr lang="it-IT" dirty="0" smtClean="0">
                <a:solidFill>
                  <a:srgbClr val="000099"/>
                </a:solidFill>
              </a:rPr>
              <a:t> 2:14. </a:t>
            </a:r>
            <a:r>
              <a:rPr lang="it-IT" i="1" dirty="0" smtClean="0">
                <a:solidFill>
                  <a:srgbClr val="000099"/>
                </a:solidFill>
              </a:rPr>
              <a:t>TIL</a:t>
            </a:r>
            <a:r>
              <a:rPr lang="it-IT" dirty="0" smtClean="0">
                <a:solidFill>
                  <a:srgbClr val="000099"/>
                </a:solidFill>
              </a:rPr>
              <a:t>C.</a:t>
            </a:r>
            <a:endParaRPr lang="it-IT" dirty="0">
              <a:solidFill>
                <a:srgbClr val="000099"/>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188640"/>
            <a:ext cx="8640960" cy="523220"/>
          </a:xfrm>
          <a:prstGeom prst="rect">
            <a:avLst/>
          </a:prstGeom>
          <a:noFill/>
        </p:spPr>
        <p:txBody>
          <a:bodyPr wrap="square" rtlCol="0">
            <a:spAutoFit/>
          </a:bodyPr>
          <a:lstStyle/>
          <a:p>
            <a:pPr algn="ctr"/>
            <a:r>
              <a:rPr lang="it-IT" sz="2800" dirty="0" smtClean="0">
                <a:solidFill>
                  <a:srgbClr val="000099"/>
                </a:solidFill>
              </a:rPr>
              <a:t>La prima volta di Yeshùa nel Tempio di Gerusalemme</a:t>
            </a:r>
            <a:endParaRPr lang="it-IT" sz="2800" dirty="0">
              <a:solidFill>
                <a:srgbClr val="000099"/>
              </a:solidFill>
            </a:endParaRPr>
          </a:p>
        </p:txBody>
      </p:sp>
      <p:sp>
        <p:nvSpPr>
          <p:cNvPr id="3" name="CasellaDiTesto 2"/>
          <p:cNvSpPr txBox="1"/>
          <p:nvPr/>
        </p:nvSpPr>
        <p:spPr>
          <a:xfrm>
            <a:off x="0" y="1124744"/>
            <a:ext cx="9144000" cy="3416320"/>
          </a:xfrm>
          <a:prstGeom prst="rect">
            <a:avLst/>
          </a:prstGeom>
          <a:noFill/>
        </p:spPr>
        <p:txBody>
          <a:bodyPr wrap="square" rtlCol="0">
            <a:spAutoFit/>
          </a:bodyPr>
          <a:lstStyle/>
          <a:p>
            <a:pPr algn="just"/>
            <a:r>
              <a:rPr lang="it-IT" dirty="0" smtClean="0">
                <a:solidFill>
                  <a:srgbClr val="000099"/>
                </a:solidFill>
              </a:rPr>
              <a:t>“Quando una donna sarà rimasta incinta e partorirà un maschio, sarà impura per sette giorni; sarà impura come nei giorni del suo ciclo mestruale. L'ottavo giorno il bambino sarà circonciso. La donna poi resterà ancora trentatré giorni a purificarsi del suo sangue; non toccherà nessuna cosa santa e non entrerà nel santuario finché non siano compiuti i giorni della sua purificazione … Quando i giorni della sua purificazione, per un figlio o per una figlia, saranno terminati, porterà al sacerdote, all'ingresso della tenda di convegno, un agnello di un anno come olocausto, e un giovane piccione o una tortora come sacrificio per il peccato. Il sacerdote li offrirà davanti al Signore e farà l'espiazione per lei; così ella sarà purificata del flusso del suo sangue. Questa è la legge relativa alla donna che partorisce un maschio o una femmina. Se non ha mezzi per offrire un agnello, prenderà due tortore o due giovani piccioni: uno per l'olocausto e l'altro per il sacrificio per il peccato. Il sacerdote farà l'espiazione per lei, ed ella sarà pura”. – </a:t>
            </a:r>
            <a:r>
              <a:rPr lang="it-IT" i="1" dirty="0" smtClean="0">
                <a:solidFill>
                  <a:srgbClr val="000099"/>
                </a:solidFill>
              </a:rPr>
              <a:t>Lv</a:t>
            </a:r>
            <a:r>
              <a:rPr lang="it-IT" dirty="0" smtClean="0">
                <a:solidFill>
                  <a:srgbClr val="000099"/>
                </a:solidFill>
              </a:rPr>
              <a:t> 12:4-8.</a:t>
            </a:r>
            <a:endParaRPr lang="it-IT" dirty="0">
              <a:solidFill>
                <a:srgbClr val="000099"/>
              </a:solidFill>
            </a:endParaRPr>
          </a:p>
        </p:txBody>
      </p:sp>
      <p:sp>
        <p:nvSpPr>
          <p:cNvPr id="4" name="CasellaDiTesto 3"/>
          <p:cNvSpPr txBox="1"/>
          <p:nvPr/>
        </p:nvSpPr>
        <p:spPr>
          <a:xfrm>
            <a:off x="0" y="4797152"/>
            <a:ext cx="9144000" cy="1785104"/>
          </a:xfrm>
          <a:prstGeom prst="rect">
            <a:avLst/>
          </a:prstGeom>
          <a:noFill/>
        </p:spPr>
        <p:txBody>
          <a:bodyPr wrap="square" rtlCol="0">
            <a:spAutoFit/>
          </a:bodyPr>
          <a:lstStyle/>
          <a:p>
            <a:pPr algn="just"/>
            <a:r>
              <a:rPr lang="it-IT" sz="2200" dirty="0" smtClean="0">
                <a:solidFill>
                  <a:srgbClr val="000099"/>
                </a:solidFill>
              </a:rPr>
              <a:t>“Quando furono compiuti gli otto giorni dopo i quali egli doveva essere circonciso, gli fu messo il nome di Gesù, che gli era stato dato dall'angelo prima che egli fosse concepito. Quando furono compiuti i giorni della loro purificazione secondo la legge di Mosè, portarono il bambino a Gerusalemme per presentarlo al Signore, come è scritto nella legge del Signore.” –</a:t>
            </a:r>
            <a:r>
              <a:rPr lang="it-IT" sz="2200" i="1" dirty="0" smtClean="0">
                <a:solidFill>
                  <a:srgbClr val="000099"/>
                </a:solidFill>
              </a:rPr>
              <a:t> Lc </a:t>
            </a:r>
            <a:r>
              <a:rPr lang="it-IT" sz="2200" dirty="0" smtClean="0">
                <a:solidFill>
                  <a:srgbClr val="000099"/>
                </a:solidFill>
              </a:rPr>
              <a:t>2:21-23.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1p.jpg"/>
          <p:cNvPicPr>
            <a:picLocks noChangeAspect="1" noChangeArrowheads="1"/>
          </p:cNvPicPr>
          <p:nvPr/>
        </p:nvPicPr>
        <p:blipFill>
          <a:blip r:embed="rId2" cstate="print"/>
          <a:srcRect/>
          <a:stretch>
            <a:fillRect/>
          </a:stretch>
        </p:blipFill>
        <p:spPr bwMode="auto">
          <a:xfrm>
            <a:off x="251520" y="1340768"/>
            <a:ext cx="8640960" cy="432048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Pictures\1cd.png"/>
          <p:cNvPicPr>
            <a:picLocks noChangeAspect="1" noChangeArrowheads="1"/>
          </p:cNvPicPr>
          <p:nvPr/>
        </p:nvPicPr>
        <p:blipFill>
          <a:blip r:embed="rId2" cstate="print"/>
          <a:srcRect/>
          <a:stretch>
            <a:fillRect/>
          </a:stretch>
        </p:blipFill>
        <p:spPr bwMode="auto">
          <a:xfrm>
            <a:off x="0" y="2233086"/>
            <a:ext cx="9144000" cy="4624914"/>
          </a:xfrm>
          <a:prstGeom prst="rect">
            <a:avLst/>
          </a:prstGeom>
          <a:noFill/>
        </p:spPr>
      </p:pic>
      <p:sp>
        <p:nvSpPr>
          <p:cNvPr id="3" name="Rettangolo 2"/>
          <p:cNvSpPr/>
          <p:nvPr/>
        </p:nvSpPr>
        <p:spPr>
          <a:xfrm>
            <a:off x="0" y="0"/>
            <a:ext cx="9144000" cy="2308324"/>
          </a:xfrm>
          <a:prstGeom prst="rect">
            <a:avLst/>
          </a:prstGeom>
        </p:spPr>
        <p:txBody>
          <a:bodyPr wrap="square">
            <a:spAutoFit/>
          </a:bodyPr>
          <a:lstStyle/>
          <a:p>
            <a:pPr algn="just"/>
            <a:r>
              <a:rPr lang="it-IT" dirty="0" smtClean="0">
                <a:solidFill>
                  <a:srgbClr val="000099"/>
                </a:solidFill>
              </a:rPr>
              <a:t>Ubbidendo alla </a:t>
            </a:r>
            <a:r>
              <a:rPr lang="it-IT" i="1" dirty="0" smtClean="0">
                <a:solidFill>
                  <a:srgbClr val="000099"/>
                </a:solidFill>
              </a:rPr>
              <a:t>Toràh</a:t>
            </a:r>
            <a:r>
              <a:rPr lang="it-IT" dirty="0" smtClean="0">
                <a:solidFill>
                  <a:srgbClr val="000099"/>
                </a:solidFill>
              </a:rPr>
              <a:t>, Miryàm e Giuseppe si recarono al Tempio con il piccolo Yeshùa che aveva poco più di un mese, entrarono nel Cortile dei Gentili e – essendo poveri </a:t>
            </a:r>
            <a:r>
              <a:rPr lang="it-IT" dirty="0" smtClean="0">
                <a:solidFill>
                  <a:srgbClr val="000099"/>
                </a:solidFill>
              </a:rPr>
              <a:t>- </a:t>
            </a:r>
            <a:r>
              <a:rPr lang="it-IT" dirty="0" smtClean="0">
                <a:solidFill>
                  <a:srgbClr val="000099"/>
                </a:solidFill>
              </a:rPr>
              <a:t>a</a:t>
            </a:r>
            <a:r>
              <a:rPr lang="it-IT" dirty="0" smtClean="0">
                <a:solidFill>
                  <a:srgbClr val="000099"/>
                </a:solidFill>
              </a:rPr>
              <a:t>cquistarono </a:t>
            </a:r>
            <a:r>
              <a:rPr lang="it-IT" dirty="0" smtClean="0">
                <a:solidFill>
                  <a:srgbClr val="000099"/>
                </a:solidFill>
              </a:rPr>
              <a:t>due piccioni  dalle autorità del Tempio, che ne avevano il monopolio. Oltrepassando la barriera, salirono al Cortile delle Donne e, ai piedi della scalinata, incontrarono Simeone, uomo “giusto e timorato di Dio”, che “aspettava la consolazione d'Israele … e gli era stato rivelato dallo Spirito Santo che non sarebbe morto prima di aver visto il Cristo del Signore … e, come i genitori vi portavano il bambino Gesù per adempiere a suo riguardo le prescrizioni della legge, lo prese in braccio, e benedisse Dio”. – </a:t>
            </a:r>
            <a:r>
              <a:rPr lang="it-IT" i="1" dirty="0" smtClean="0">
                <a:solidFill>
                  <a:srgbClr val="000099"/>
                </a:solidFill>
              </a:rPr>
              <a:t>Lc</a:t>
            </a:r>
            <a:r>
              <a:rPr lang="it-IT" dirty="0" smtClean="0">
                <a:solidFill>
                  <a:srgbClr val="000099"/>
                </a:solidFill>
              </a:rPr>
              <a:t> 2:25-28. </a:t>
            </a:r>
            <a:endParaRPr lang="it-IT" dirty="0">
              <a:solidFill>
                <a:srgbClr val="000099"/>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60648"/>
            <a:ext cx="9144000" cy="1107996"/>
          </a:xfrm>
          <a:prstGeom prst="rect">
            <a:avLst/>
          </a:prstGeom>
          <a:noFill/>
        </p:spPr>
        <p:txBody>
          <a:bodyPr wrap="square" rtlCol="0">
            <a:spAutoFit/>
          </a:bodyPr>
          <a:lstStyle/>
          <a:p>
            <a:pPr algn="ctr"/>
            <a:r>
              <a:rPr lang="it-IT" sz="2200" dirty="0" smtClean="0">
                <a:solidFill>
                  <a:srgbClr val="000099"/>
                </a:solidFill>
              </a:rPr>
              <a:t>La cerimonia del </a:t>
            </a:r>
            <a:r>
              <a:rPr lang="it-IT" sz="2200" i="1" dirty="0" smtClean="0">
                <a:solidFill>
                  <a:srgbClr val="000099"/>
                </a:solidFill>
              </a:rPr>
              <a:t>bar </a:t>
            </a:r>
            <a:r>
              <a:rPr lang="it-IT" sz="2200" i="1" dirty="0" err="1" smtClean="0">
                <a:solidFill>
                  <a:srgbClr val="000099"/>
                </a:solidFill>
              </a:rPr>
              <a:t>mitzvàh</a:t>
            </a:r>
            <a:r>
              <a:rPr lang="it-IT" sz="2200" i="1" dirty="0" smtClean="0">
                <a:solidFill>
                  <a:srgbClr val="000099"/>
                </a:solidFill>
              </a:rPr>
              <a:t> </a:t>
            </a:r>
            <a:r>
              <a:rPr lang="it-IT" sz="2200" dirty="0" smtClean="0">
                <a:solidFill>
                  <a:srgbClr val="000099"/>
                </a:solidFill>
              </a:rPr>
              <a:t>(בר מצווה, “figlio del comandamento”) di Yeshùa</a:t>
            </a:r>
          </a:p>
          <a:p>
            <a:pPr algn="ctr"/>
            <a:endParaRPr lang="it-IT" sz="2200" dirty="0" smtClean="0">
              <a:solidFill>
                <a:srgbClr val="000099"/>
              </a:solidFill>
            </a:endParaRPr>
          </a:p>
          <a:p>
            <a:pPr algn="ctr"/>
            <a:r>
              <a:rPr lang="it-IT" sz="2200" dirty="0" smtClean="0">
                <a:solidFill>
                  <a:srgbClr val="000099"/>
                </a:solidFill>
              </a:rPr>
              <a:t>(Con il </a:t>
            </a:r>
            <a:r>
              <a:rPr lang="it-IT" sz="2200" i="1" dirty="0" smtClean="0">
                <a:solidFill>
                  <a:srgbClr val="000099"/>
                </a:solidFill>
              </a:rPr>
              <a:t>bar </a:t>
            </a:r>
            <a:r>
              <a:rPr lang="it-IT" sz="2200" i="1" dirty="0" err="1" smtClean="0">
                <a:solidFill>
                  <a:srgbClr val="000099"/>
                </a:solidFill>
              </a:rPr>
              <a:t>mitzvàh</a:t>
            </a:r>
            <a:r>
              <a:rPr lang="it-IT" sz="2200" dirty="0" smtClean="0">
                <a:solidFill>
                  <a:srgbClr val="000099"/>
                </a:solidFill>
              </a:rPr>
              <a:t> si diventa personalmente responsabili di fronte a Dio) </a:t>
            </a:r>
            <a:endParaRPr lang="it-IT" sz="2200" dirty="0">
              <a:solidFill>
                <a:srgbClr val="000099"/>
              </a:solidFill>
            </a:endParaRPr>
          </a:p>
        </p:txBody>
      </p:sp>
      <p:sp>
        <p:nvSpPr>
          <p:cNvPr id="3" name="CasellaDiTesto 2"/>
          <p:cNvSpPr txBox="1"/>
          <p:nvPr/>
        </p:nvSpPr>
        <p:spPr>
          <a:xfrm>
            <a:off x="3635896" y="1916832"/>
            <a:ext cx="5040560" cy="1200329"/>
          </a:xfrm>
          <a:prstGeom prst="rect">
            <a:avLst/>
          </a:prstGeom>
          <a:noFill/>
        </p:spPr>
        <p:txBody>
          <a:bodyPr wrap="square" rtlCol="0">
            <a:spAutoFit/>
          </a:bodyPr>
          <a:lstStyle/>
          <a:p>
            <a:pPr algn="just"/>
            <a:r>
              <a:rPr lang="it-IT" sz="2400" dirty="0" smtClean="0">
                <a:solidFill>
                  <a:srgbClr val="000099"/>
                </a:solidFill>
              </a:rPr>
              <a:t>“Quando giunse all'età di dodici anni, salirono a Gerusalemme, secondo l'usanza della festa”. –</a:t>
            </a:r>
            <a:r>
              <a:rPr lang="it-IT" sz="2400" i="1" dirty="0" smtClean="0">
                <a:solidFill>
                  <a:srgbClr val="000099"/>
                </a:solidFill>
              </a:rPr>
              <a:t> Lc </a:t>
            </a:r>
            <a:r>
              <a:rPr lang="it-IT" sz="2400" dirty="0" smtClean="0">
                <a:solidFill>
                  <a:srgbClr val="000099"/>
                </a:solidFill>
              </a:rPr>
              <a:t>2:42.</a:t>
            </a:r>
            <a:endParaRPr lang="it-IT" sz="2400" dirty="0">
              <a:solidFill>
                <a:srgbClr val="000099"/>
              </a:solidFill>
            </a:endParaRPr>
          </a:p>
        </p:txBody>
      </p:sp>
      <p:pic>
        <p:nvPicPr>
          <p:cNvPr id="3074" name="Picture 2" descr="C:\Users\UTENTE\Pictures\1b.gif"/>
          <p:cNvPicPr>
            <a:picLocks noChangeAspect="1" noChangeArrowheads="1"/>
          </p:cNvPicPr>
          <p:nvPr/>
        </p:nvPicPr>
        <p:blipFill>
          <a:blip r:embed="rId2" cstate="print"/>
          <a:srcRect/>
          <a:stretch>
            <a:fillRect/>
          </a:stretch>
        </p:blipFill>
        <p:spPr bwMode="auto">
          <a:xfrm>
            <a:off x="827584" y="1568792"/>
            <a:ext cx="2592288" cy="3024337"/>
          </a:xfrm>
          <a:prstGeom prst="rect">
            <a:avLst/>
          </a:prstGeom>
          <a:noFill/>
        </p:spPr>
      </p:pic>
      <p:pic>
        <p:nvPicPr>
          <p:cNvPr id="3075" name="Picture 3" descr="C:\Users\UTENTE\Pictures\1bb.jpg"/>
          <p:cNvPicPr>
            <a:picLocks noChangeAspect="1" noChangeArrowheads="1"/>
          </p:cNvPicPr>
          <p:nvPr/>
        </p:nvPicPr>
        <p:blipFill>
          <a:blip r:embed="rId3" cstate="print"/>
          <a:srcRect l="2800" t="2043" r="4801" b="3969"/>
          <a:stretch>
            <a:fillRect/>
          </a:stretch>
        </p:blipFill>
        <p:spPr bwMode="auto">
          <a:xfrm flipH="1">
            <a:off x="6228184" y="3645024"/>
            <a:ext cx="2169632" cy="3024336"/>
          </a:xfrm>
          <a:prstGeom prst="rect">
            <a:avLst/>
          </a:prstGeom>
          <a:noFill/>
        </p:spPr>
      </p:pic>
      <p:sp>
        <p:nvSpPr>
          <p:cNvPr id="6" name="CasellaDiTesto 5"/>
          <p:cNvSpPr txBox="1"/>
          <p:nvPr/>
        </p:nvSpPr>
        <p:spPr>
          <a:xfrm>
            <a:off x="1331640" y="5877272"/>
            <a:ext cx="4824536" cy="369332"/>
          </a:xfrm>
          <a:prstGeom prst="rect">
            <a:avLst/>
          </a:prstGeom>
          <a:noFill/>
        </p:spPr>
        <p:txBody>
          <a:bodyPr wrap="square" rtlCol="0">
            <a:spAutoFit/>
          </a:bodyPr>
          <a:lstStyle/>
          <a:p>
            <a:pPr algn="r"/>
            <a:r>
              <a:rPr lang="it-IT" dirty="0" smtClean="0">
                <a:solidFill>
                  <a:srgbClr val="000099"/>
                </a:solidFill>
              </a:rPr>
              <a:t>Un </a:t>
            </a:r>
            <a:r>
              <a:rPr lang="it-IT" i="1" dirty="0" smtClean="0">
                <a:solidFill>
                  <a:srgbClr val="000099"/>
                </a:solidFill>
              </a:rPr>
              <a:t>bar </a:t>
            </a:r>
            <a:r>
              <a:rPr lang="it-IT" i="1" dirty="0" err="1" smtClean="0">
                <a:solidFill>
                  <a:srgbClr val="000099"/>
                </a:solidFill>
              </a:rPr>
              <a:t>mitzvàh</a:t>
            </a:r>
            <a:r>
              <a:rPr lang="it-IT" dirty="0" smtClean="0">
                <a:solidFill>
                  <a:srgbClr val="000099"/>
                </a:solidFill>
              </a:rPr>
              <a:t> odierno</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000"/>
                                        <p:tgtEl>
                                          <p:spTgt spid="2">
                                            <p:txEl>
                                              <p:pRg st="2" end="2"/>
                                            </p:txEl>
                                          </p:spTgt>
                                        </p:tgtEl>
                                      </p:cBhvr>
                                    </p:animEffect>
                                    <p:anim calcmode="lin" valueType="num">
                                      <p:cBhvr>
                                        <p:cTn id="8"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564904"/>
            <a:ext cx="9144000" cy="1938992"/>
          </a:xfrm>
          <a:prstGeom prst="rect">
            <a:avLst/>
          </a:prstGeom>
          <a:noFill/>
        </p:spPr>
        <p:txBody>
          <a:bodyPr wrap="square" rtlCol="0">
            <a:spAutoFit/>
          </a:bodyPr>
          <a:lstStyle/>
          <a:p>
            <a:pPr algn="just"/>
            <a:r>
              <a:rPr lang="it-IT" sz="2000" dirty="0" smtClean="0">
                <a:solidFill>
                  <a:srgbClr val="000099"/>
                </a:solidFill>
              </a:rPr>
              <a:t>“Passati i giorni della festa, mentre tornavano, il bambino Gesù rimase in Gerusalemme all'insaputa dei genitori; i quali, pensando che egli fosse nella comitiva, camminarono una giornata, poi si misero a cercarlo tra i parenti e i conoscenti; e, non avendolo trovato, tornarono a Gerusalemme cercandolo. Tre giorni dopo lo trovarono nel tempio, seduto in mezzo ai maestri: li ascoltava e faceva loro delle domande”. – </a:t>
            </a:r>
            <a:r>
              <a:rPr lang="it-IT" sz="2000" i="1" dirty="0" smtClean="0">
                <a:solidFill>
                  <a:srgbClr val="000099"/>
                </a:solidFill>
              </a:rPr>
              <a:t>Lc</a:t>
            </a:r>
            <a:r>
              <a:rPr lang="it-IT" sz="2000" dirty="0" smtClean="0">
                <a:solidFill>
                  <a:srgbClr val="000099"/>
                </a:solidFill>
              </a:rPr>
              <a:t> 2:43-46.</a:t>
            </a:r>
            <a:endParaRPr lang="it-IT" sz="2000" dirty="0">
              <a:solidFill>
                <a:srgbClr val="000099"/>
              </a:solidFill>
            </a:endParaRPr>
          </a:p>
        </p:txBody>
      </p:sp>
      <p:pic>
        <p:nvPicPr>
          <p:cNvPr id="4098" name="Picture 2" descr="C:\Users\UTENTE\Pictures\1l.jpg"/>
          <p:cNvPicPr>
            <a:picLocks noChangeAspect="1" noChangeArrowheads="1"/>
          </p:cNvPicPr>
          <p:nvPr/>
        </p:nvPicPr>
        <p:blipFill>
          <a:blip r:embed="rId2" cstate="print"/>
          <a:srcRect/>
          <a:stretch>
            <a:fillRect/>
          </a:stretch>
        </p:blipFill>
        <p:spPr bwMode="auto">
          <a:xfrm>
            <a:off x="1907704" y="0"/>
            <a:ext cx="4932040" cy="2293078"/>
          </a:xfrm>
          <a:prstGeom prst="rect">
            <a:avLst/>
          </a:prstGeom>
          <a:noFill/>
        </p:spPr>
      </p:pic>
      <p:pic>
        <p:nvPicPr>
          <p:cNvPr id="4099" name="Picture 3" descr="C:\Users\UTENTE\Pictures\1lu.jpg"/>
          <p:cNvPicPr>
            <a:picLocks noChangeAspect="1" noChangeArrowheads="1"/>
          </p:cNvPicPr>
          <p:nvPr/>
        </p:nvPicPr>
        <p:blipFill>
          <a:blip r:embed="rId3" cstate="print"/>
          <a:srcRect/>
          <a:stretch>
            <a:fillRect/>
          </a:stretch>
        </p:blipFill>
        <p:spPr bwMode="auto">
          <a:xfrm>
            <a:off x="1907704" y="4547946"/>
            <a:ext cx="4968552" cy="231005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60648"/>
            <a:ext cx="9144000" cy="1569660"/>
          </a:xfrm>
          <a:prstGeom prst="rect">
            <a:avLst/>
          </a:prstGeom>
          <a:noFill/>
        </p:spPr>
        <p:txBody>
          <a:bodyPr wrap="square" rtlCol="0">
            <a:spAutoFit/>
          </a:bodyPr>
          <a:lstStyle/>
          <a:p>
            <a:pPr algn="just"/>
            <a:r>
              <a:rPr lang="it-IT" sz="2400" dirty="0" smtClean="0">
                <a:solidFill>
                  <a:srgbClr val="000099"/>
                </a:solidFill>
              </a:rPr>
              <a:t>Tentando Yeshùa, il maligno “lo portò a Gerusalemme e lo pose sul pinnacolo del tempio e gli disse: «Se tu sei Figlio di Dio, gettati giù di qui; perché sta scritto: ‘Egli darà ordini ai suoi angeli a tuo riguardo, di </a:t>
            </a:r>
            <a:r>
              <a:rPr lang="it-IT" sz="2400" dirty="0" err="1" smtClean="0">
                <a:solidFill>
                  <a:srgbClr val="000099"/>
                </a:solidFill>
              </a:rPr>
              <a:t>proteggerti</a:t>
            </a:r>
            <a:r>
              <a:rPr lang="it-IT" sz="2400" i="1" dirty="0" smtClean="0">
                <a:solidFill>
                  <a:srgbClr val="000099"/>
                </a:solidFill>
              </a:rPr>
              <a:t>’”. – Lc </a:t>
            </a:r>
            <a:r>
              <a:rPr lang="it-IT" sz="2400" dirty="0" smtClean="0">
                <a:solidFill>
                  <a:srgbClr val="000099"/>
                </a:solidFill>
              </a:rPr>
              <a:t>4:9.10.</a:t>
            </a:r>
            <a:endParaRPr lang="it-IT" sz="2400" dirty="0">
              <a:solidFill>
                <a:srgbClr val="000099"/>
              </a:solidFill>
            </a:endParaRPr>
          </a:p>
        </p:txBody>
      </p:sp>
      <p:pic>
        <p:nvPicPr>
          <p:cNvPr id="5122" name="Picture 2" descr="C:\Users\UTENTE\Pictures\1pi.jpg"/>
          <p:cNvPicPr>
            <a:picLocks noChangeAspect="1" noChangeArrowheads="1"/>
          </p:cNvPicPr>
          <p:nvPr/>
        </p:nvPicPr>
        <p:blipFill>
          <a:blip r:embed="rId2" cstate="print"/>
          <a:srcRect/>
          <a:stretch>
            <a:fillRect/>
          </a:stretch>
        </p:blipFill>
        <p:spPr bwMode="auto">
          <a:xfrm>
            <a:off x="0" y="2731790"/>
            <a:ext cx="5854709" cy="4126210"/>
          </a:xfrm>
          <a:prstGeom prst="rect">
            <a:avLst/>
          </a:prstGeom>
          <a:noFill/>
        </p:spPr>
      </p:pic>
      <p:pic>
        <p:nvPicPr>
          <p:cNvPr id="5123" name="Picture 3" descr="C:\Users\UTENTE\Pictures\1p.jpg"/>
          <p:cNvPicPr>
            <a:picLocks noChangeAspect="1" noChangeArrowheads="1"/>
          </p:cNvPicPr>
          <p:nvPr/>
        </p:nvPicPr>
        <p:blipFill>
          <a:blip r:embed="rId3" cstate="print"/>
          <a:srcRect/>
          <a:stretch>
            <a:fillRect/>
          </a:stretch>
        </p:blipFill>
        <p:spPr bwMode="auto">
          <a:xfrm>
            <a:off x="5724128" y="1556792"/>
            <a:ext cx="3113399" cy="223224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074" name="Picture 2" descr="C:\Users\UTENTE\Pictures\Motto completo.png"/>
          <p:cNvPicPr>
            <a:picLocks noChangeAspect="1" noChangeArrowheads="1"/>
          </p:cNvPicPr>
          <p:nvPr/>
        </p:nvPicPr>
        <p:blipFill>
          <a:blip r:embed="rId3" cstate="print"/>
          <a:srcRect/>
          <a:stretch>
            <a:fillRect/>
          </a:stretch>
        </p:blipFill>
        <p:spPr bwMode="auto">
          <a:xfrm>
            <a:off x="1636713" y="695325"/>
            <a:ext cx="5868987" cy="5467350"/>
          </a:xfrm>
          <a:prstGeom prst="rect">
            <a:avLst/>
          </a:prstGeom>
          <a:ln>
            <a:solidFill>
              <a:srgbClr val="0070C0"/>
            </a:solid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0"/>
            <a:ext cx="8496944" cy="1200329"/>
          </a:xfrm>
          <a:prstGeom prst="rect">
            <a:avLst/>
          </a:prstGeom>
          <a:noFill/>
        </p:spPr>
        <p:txBody>
          <a:bodyPr wrap="square" rtlCol="0">
            <a:spAutoFit/>
          </a:bodyPr>
          <a:lstStyle/>
          <a:p>
            <a:pPr algn="just"/>
            <a:r>
              <a:rPr lang="it-IT" sz="2400" dirty="0" smtClean="0">
                <a:solidFill>
                  <a:srgbClr val="000099"/>
                </a:solidFill>
              </a:rPr>
              <a:t>Yeshùa svolse il suo ministero in Galilea. A Gerusalemme si recò però come pellegrino per osservare le sante Festività stabilite da Dio.</a:t>
            </a:r>
            <a:endParaRPr lang="it-IT" sz="2400" dirty="0">
              <a:solidFill>
                <a:srgbClr val="000099"/>
              </a:solidFill>
            </a:endParaRPr>
          </a:p>
        </p:txBody>
      </p:sp>
      <p:sp>
        <p:nvSpPr>
          <p:cNvPr id="3" name="CasellaDiTesto 2"/>
          <p:cNvSpPr txBox="1"/>
          <p:nvPr/>
        </p:nvSpPr>
        <p:spPr>
          <a:xfrm>
            <a:off x="323528" y="2564904"/>
            <a:ext cx="8568952" cy="4524315"/>
          </a:xfrm>
          <a:prstGeom prst="rect">
            <a:avLst/>
          </a:prstGeom>
          <a:noFill/>
        </p:spPr>
        <p:txBody>
          <a:bodyPr wrap="square" rtlCol="0">
            <a:spAutoFit/>
          </a:bodyPr>
          <a:lstStyle/>
          <a:p>
            <a:pPr algn="just"/>
            <a:r>
              <a:rPr lang="it-IT" dirty="0" smtClean="0">
                <a:solidFill>
                  <a:srgbClr val="000099"/>
                </a:solidFill>
              </a:rPr>
              <a:t>“Tre volte all'anno celebrerai una festa in mio onore. Osserva </a:t>
            </a:r>
            <a:r>
              <a:rPr lang="it-IT" b="1" i="1" dirty="0" smtClean="0">
                <a:solidFill>
                  <a:srgbClr val="000099"/>
                </a:solidFill>
              </a:rPr>
              <a:t>la</a:t>
            </a:r>
            <a:r>
              <a:rPr lang="it-IT" dirty="0" smtClean="0">
                <a:solidFill>
                  <a:srgbClr val="000099"/>
                </a:solidFill>
              </a:rPr>
              <a:t> </a:t>
            </a:r>
            <a:r>
              <a:rPr lang="it-IT" b="1" i="1" dirty="0" smtClean="0">
                <a:solidFill>
                  <a:srgbClr val="000099"/>
                </a:solidFill>
              </a:rPr>
              <a:t>festa dei Pani non lievitati</a:t>
            </a:r>
            <a:r>
              <a:rPr lang="it-IT" dirty="0" smtClean="0">
                <a:solidFill>
                  <a:srgbClr val="000099"/>
                </a:solidFill>
              </a:rPr>
              <a:t>: nella ricorrenza del mese di </a:t>
            </a:r>
            <a:r>
              <a:rPr lang="it-IT" dirty="0" err="1" smtClean="0">
                <a:solidFill>
                  <a:srgbClr val="000099"/>
                </a:solidFill>
              </a:rPr>
              <a:t>Abib</a:t>
            </a:r>
            <a:r>
              <a:rPr lang="it-IT" dirty="0" smtClean="0">
                <a:solidFill>
                  <a:srgbClr val="000099"/>
                </a:solidFill>
              </a:rPr>
              <a:t>, il mese in cui sei uscito dall'Egitto, devi mangiare per sette giorni pane non lievitato, come io ti ho comandato.</a:t>
            </a:r>
            <a:br>
              <a:rPr lang="it-IT" dirty="0" smtClean="0">
                <a:solidFill>
                  <a:srgbClr val="000099"/>
                </a:solidFill>
              </a:rPr>
            </a:br>
            <a:r>
              <a:rPr lang="it-IT" dirty="0" smtClean="0">
                <a:solidFill>
                  <a:srgbClr val="000099"/>
                </a:solidFill>
              </a:rPr>
              <a:t>Nessuno osi presentarsi al mio santuario a mani vuote. Osserva </a:t>
            </a:r>
            <a:r>
              <a:rPr lang="it-IT" b="1" i="1" dirty="0" smtClean="0">
                <a:solidFill>
                  <a:srgbClr val="000099"/>
                </a:solidFill>
              </a:rPr>
              <a:t>la festa della Mietitura</a:t>
            </a:r>
            <a:r>
              <a:rPr lang="it-IT" dirty="0" smtClean="0">
                <a:solidFill>
                  <a:srgbClr val="000099"/>
                </a:solidFill>
              </a:rPr>
              <a:t>, quando inizi a raccogliere quel che hai seminato nel tuo campo. Osserva </a:t>
            </a:r>
            <a:r>
              <a:rPr lang="it-IT" b="1" i="1" dirty="0" smtClean="0">
                <a:solidFill>
                  <a:srgbClr val="000099"/>
                </a:solidFill>
              </a:rPr>
              <a:t>la festa del Raccolto</a:t>
            </a:r>
            <a:r>
              <a:rPr lang="it-IT" dirty="0" smtClean="0">
                <a:solidFill>
                  <a:srgbClr val="000099"/>
                </a:solidFill>
              </a:rPr>
              <a:t>, al termine dell'anno quando raccoglierai il frutto dei tuoi lavori nei campi. </a:t>
            </a:r>
            <a:r>
              <a:rPr lang="it-IT" b="1" dirty="0" smtClean="0">
                <a:solidFill>
                  <a:srgbClr val="000099"/>
                </a:solidFill>
              </a:rPr>
              <a:t>In queste tre feste annuali gli uomini si presenteranno a me, il Signore vostro Dio, nel mio santuario</a:t>
            </a:r>
            <a:r>
              <a:rPr lang="it-IT" dirty="0" smtClean="0">
                <a:solidFill>
                  <a:srgbClr val="000099"/>
                </a:solidFill>
              </a:rPr>
              <a:t>”. – </a:t>
            </a:r>
            <a:r>
              <a:rPr lang="it-IT" i="1" dirty="0" smtClean="0">
                <a:solidFill>
                  <a:srgbClr val="000099"/>
                </a:solidFill>
              </a:rPr>
              <a:t>Es </a:t>
            </a:r>
            <a:r>
              <a:rPr lang="it-IT" dirty="0" smtClean="0">
                <a:solidFill>
                  <a:srgbClr val="000099"/>
                </a:solidFill>
              </a:rPr>
              <a:t>23:14-17, </a:t>
            </a:r>
            <a:r>
              <a:rPr lang="it-IT" i="1" dirty="0" smtClean="0">
                <a:solidFill>
                  <a:srgbClr val="000099"/>
                </a:solidFill>
              </a:rPr>
              <a:t>TILC</a:t>
            </a:r>
            <a:r>
              <a:rPr lang="it-IT" dirty="0" smtClean="0">
                <a:solidFill>
                  <a:srgbClr val="000099"/>
                </a:solidFill>
              </a:rPr>
              <a:t>.</a:t>
            </a:r>
          </a:p>
          <a:p>
            <a:pPr algn="just"/>
            <a:r>
              <a:rPr lang="it-IT" dirty="0" smtClean="0">
                <a:solidFill>
                  <a:srgbClr val="000099"/>
                </a:solidFill>
              </a:rPr>
              <a:t> </a:t>
            </a:r>
          </a:p>
          <a:p>
            <a:pPr algn="just"/>
            <a:r>
              <a:rPr lang="it-IT" dirty="0" smtClean="0">
                <a:solidFill>
                  <a:srgbClr val="000099"/>
                </a:solidFill>
              </a:rPr>
              <a:t>Queste tre occasioni riguardavano:</a:t>
            </a:r>
          </a:p>
          <a:p>
            <a:pPr lvl="0" algn="just"/>
            <a:r>
              <a:rPr lang="it-IT" b="1" cap="small" dirty="0" smtClean="0">
                <a:solidFill>
                  <a:srgbClr val="000099"/>
                </a:solidFill>
              </a:rPr>
              <a:t>Primo pellegrinaggio</a:t>
            </a:r>
            <a:r>
              <a:rPr lang="it-IT" dirty="0" smtClean="0">
                <a:solidFill>
                  <a:srgbClr val="000099"/>
                </a:solidFill>
              </a:rPr>
              <a:t>. Pasqua e Festa dei Pani Azzimi, dal 15 al 21 </a:t>
            </a:r>
            <a:r>
              <a:rPr lang="it-IT" i="1" dirty="0" smtClean="0">
                <a:solidFill>
                  <a:srgbClr val="000099"/>
                </a:solidFill>
              </a:rPr>
              <a:t>nissàn</a:t>
            </a:r>
            <a:r>
              <a:rPr lang="it-IT" dirty="0" smtClean="0">
                <a:solidFill>
                  <a:srgbClr val="000099"/>
                </a:solidFill>
              </a:rPr>
              <a:t>. </a:t>
            </a:r>
          </a:p>
          <a:p>
            <a:pPr lvl="0" algn="just"/>
            <a:r>
              <a:rPr lang="it-IT" b="1" cap="small" dirty="0" smtClean="0">
                <a:solidFill>
                  <a:srgbClr val="000099"/>
                </a:solidFill>
              </a:rPr>
              <a:t>Secondo pellegrinaggio</a:t>
            </a:r>
            <a:r>
              <a:rPr lang="it-IT" dirty="0" smtClean="0">
                <a:solidFill>
                  <a:srgbClr val="000099"/>
                </a:solidFill>
              </a:rPr>
              <a:t>. Festa di Pentecoste, detta anche Festa delle Settimane e Festa della Mietitura, nel mese di </a:t>
            </a:r>
            <a:r>
              <a:rPr lang="it-IT" i="1" dirty="0" err="1" smtClean="0">
                <a:solidFill>
                  <a:srgbClr val="000099"/>
                </a:solidFill>
              </a:rPr>
              <a:t>sivàn</a:t>
            </a:r>
            <a:r>
              <a:rPr lang="it-IT" dirty="0" smtClean="0">
                <a:solidFill>
                  <a:srgbClr val="000099"/>
                </a:solidFill>
              </a:rPr>
              <a:t>. </a:t>
            </a:r>
          </a:p>
          <a:p>
            <a:pPr lvl="0" algn="just"/>
            <a:r>
              <a:rPr lang="it-IT" b="1" cap="small" dirty="0" smtClean="0">
                <a:solidFill>
                  <a:srgbClr val="000099"/>
                </a:solidFill>
              </a:rPr>
              <a:t>Terzo pellegrinaggio</a:t>
            </a:r>
            <a:r>
              <a:rPr lang="it-IT" dirty="0" smtClean="0">
                <a:solidFill>
                  <a:srgbClr val="000099"/>
                </a:solidFill>
              </a:rPr>
              <a:t>. Festa delle Capanne, detta anche Festa del Raccolto, dal 15 al 21 </a:t>
            </a:r>
            <a:r>
              <a:rPr lang="it-IT" i="1" dirty="0" smtClean="0">
                <a:solidFill>
                  <a:srgbClr val="000099"/>
                </a:solidFill>
              </a:rPr>
              <a:t>tishrì</a:t>
            </a:r>
            <a:r>
              <a:rPr lang="it-IT" dirty="0" smtClean="0">
                <a:solidFill>
                  <a:srgbClr val="000099"/>
                </a:solidFill>
              </a:rPr>
              <a:t>.</a:t>
            </a:r>
          </a:p>
          <a:p>
            <a:pPr algn="just"/>
            <a:endParaRPr lang="it-IT" dirty="0"/>
          </a:p>
        </p:txBody>
      </p:sp>
      <p:pic>
        <p:nvPicPr>
          <p:cNvPr id="1026" name="Picture 2" descr="C:\Users\UTENTE\Pictures\1e.jpg"/>
          <p:cNvPicPr>
            <a:picLocks noChangeAspect="1" noChangeArrowheads="1"/>
          </p:cNvPicPr>
          <p:nvPr/>
        </p:nvPicPr>
        <p:blipFill>
          <a:blip r:embed="rId2" cstate="print"/>
          <a:srcRect/>
          <a:stretch>
            <a:fillRect/>
          </a:stretch>
        </p:blipFill>
        <p:spPr bwMode="auto">
          <a:xfrm>
            <a:off x="2339752" y="1196752"/>
            <a:ext cx="4248472" cy="107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p:cTn id="2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
                                            <p:txEl>
                                              <p:pRg st="4" end="4"/>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836712"/>
            <a:ext cx="5184576" cy="5262979"/>
          </a:xfrm>
          <a:prstGeom prst="rect">
            <a:avLst/>
          </a:prstGeom>
          <a:noFill/>
        </p:spPr>
        <p:txBody>
          <a:bodyPr wrap="square" rtlCol="0">
            <a:spAutoFit/>
          </a:bodyPr>
          <a:lstStyle/>
          <a:p>
            <a:pPr algn="just"/>
            <a:r>
              <a:rPr lang="it-IT" sz="2400" dirty="0" smtClean="0">
                <a:solidFill>
                  <a:srgbClr val="000099"/>
                </a:solidFill>
              </a:rPr>
              <a:t>“La festa ebraica della Pasqua si avvicinava, e Gesù salì a Gerusalemme. Nel cortile del Tempio trovò i mercanti che vendevano buoi, pecore e colombe. C'erano anche i cambiamonete seduti dietro ai loro banchi. Allora Gesù fece una frusta di cordicelle, scacciò tutti dal Tempio, con le pecore e i buoi, rovesciò i tavoli dei cambiamonete spargendo a terra i loro soldi. Poi si rivolse ai venditori di colombe e disse: 'Portate via di qua questa roba! Non riducete a un mercato la casa di mio Padre!‘”. – </a:t>
            </a:r>
            <a:r>
              <a:rPr lang="it-IT" sz="2400" i="1" dirty="0" smtClean="0">
                <a:solidFill>
                  <a:srgbClr val="000099"/>
                </a:solidFill>
              </a:rPr>
              <a:t>Gv </a:t>
            </a:r>
            <a:r>
              <a:rPr lang="it-IT" sz="2400" dirty="0" smtClean="0">
                <a:solidFill>
                  <a:srgbClr val="000099"/>
                </a:solidFill>
              </a:rPr>
              <a:t>2:13-16, </a:t>
            </a:r>
            <a:r>
              <a:rPr lang="it-IT" sz="2400" i="1" dirty="0" smtClean="0">
                <a:solidFill>
                  <a:srgbClr val="000099"/>
                </a:solidFill>
              </a:rPr>
              <a:t>TILC</a:t>
            </a:r>
            <a:r>
              <a:rPr lang="it-IT" sz="2400" dirty="0" smtClean="0">
                <a:solidFill>
                  <a:srgbClr val="000099"/>
                </a:solidFill>
              </a:rPr>
              <a:t>.</a:t>
            </a:r>
            <a:endParaRPr lang="it-IT" sz="2400" dirty="0">
              <a:solidFill>
                <a:srgbClr val="000099"/>
              </a:solidFill>
            </a:endParaRPr>
          </a:p>
        </p:txBody>
      </p:sp>
      <p:pic>
        <p:nvPicPr>
          <p:cNvPr id="2050" name="Picture 2" descr="C:\Users\UTENTE\Pictures\1gi.jpg"/>
          <p:cNvPicPr>
            <a:picLocks noChangeAspect="1" noChangeArrowheads="1"/>
          </p:cNvPicPr>
          <p:nvPr/>
        </p:nvPicPr>
        <p:blipFill>
          <a:blip r:embed="rId2" cstate="print"/>
          <a:srcRect l="5477" t="5035" r="5072" b="4344"/>
          <a:stretch>
            <a:fillRect/>
          </a:stretch>
        </p:blipFill>
        <p:spPr bwMode="auto">
          <a:xfrm>
            <a:off x="5940152" y="1340768"/>
            <a:ext cx="2597288" cy="3816423"/>
          </a:xfrm>
          <a:prstGeom prst="rect">
            <a:avLst/>
          </a:prstGeom>
          <a:noFill/>
        </p:spPr>
      </p:pic>
      <p:sp>
        <p:nvSpPr>
          <p:cNvPr id="4" name="Rettangolo 3"/>
          <p:cNvSpPr/>
          <p:nvPr/>
        </p:nvSpPr>
        <p:spPr>
          <a:xfrm>
            <a:off x="2843808" y="260648"/>
            <a:ext cx="3417475" cy="523220"/>
          </a:xfrm>
          <a:prstGeom prst="rect">
            <a:avLst/>
          </a:prstGeom>
        </p:spPr>
        <p:txBody>
          <a:bodyPr wrap="none">
            <a:spAutoFit/>
          </a:bodyPr>
          <a:lstStyle/>
          <a:p>
            <a:pPr algn="ctr"/>
            <a:r>
              <a:rPr lang="it-IT" sz="2800" i="1" dirty="0" err="1" smtClean="0">
                <a:solidFill>
                  <a:schemeClr val="accent2">
                    <a:lumMod val="75000"/>
                  </a:schemeClr>
                </a:solidFill>
              </a:rPr>
              <a:t>Pèsakh</a:t>
            </a:r>
            <a:r>
              <a:rPr lang="it-IT" sz="2800" dirty="0" smtClean="0">
                <a:solidFill>
                  <a:schemeClr val="accent2">
                    <a:lumMod val="75000"/>
                  </a:schemeClr>
                </a:solidFill>
              </a:rPr>
              <a:t> (פסח), Pasqua </a:t>
            </a:r>
            <a:endParaRPr lang="it-IT" sz="28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836712"/>
            <a:ext cx="8496944" cy="3046988"/>
          </a:xfrm>
          <a:prstGeom prst="rect">
            <a:avLst/>
          </a:prstGeom>
          <a:noFill/>
        </p:spPr>
        <p:txBody>
          <a:bodyPr wrap="square" rtlCol="0">
            <a:spAutoFit/>
          </a:bodyPr>
          <a:lstStyle/>
          <a:p>
            <a:pPr algn="just"/>
            <a:r>
              <a:rPr lang="it-IT" sz="2400" dirty="0" smtClean="0">
                <a:solidFill>
                  <a:srgbClr val="000099"/>
                </a:solidFill>
              </a:rPr>
              <a:t>“Quando i suoi fratelli furono saliti alla festa, allora vi salì anche lui; non palesemente, ma come di nascosto. I Giudei dunque lo cercavano durante la festa, e dicevano: «Dov'è quel tale?» Vi era tra la folla un gran mormorio riguardo a lui. Alcuni dicevano: «È un uomo per bene!» Altri dicevano: «No, anzi, svia la gente!» Nessuno però parlava di lui apertamente, per paura dei Giudei. Verso la metà della festa, Gesù salì al tempio e si mise a insegnare”. – </a:t>
            </a:r>
            <a:r>
              <a:rPr lang="it-IT" sz="2400" i="1" dirty="0" smtClean="0">
                <a:solidFill>
                  <a:srgbClr val="000099"/>
                </a:solidFill>
              </a:rPr>
              <a:t>Gv </a:t>
            </a:r>
            <a:r>
              <a:rPr lang="it-IT" sz="2400" dirty="0" smtClean="0">
                <a:solidFill>
                  <a:srgbClr val="000099"/>
                </a:solidFill>
              </a:rPr>
              <a:t>7:10-14.</a:t>
            </a:r>
            <a:endParaRPr lang="it-IT" sz="2400" dirty="0">
              <a:solidFill>
                <a:srgbClr val="000099"/>
              </a:solidFill>
            </a:endParaRPr>
          </a:p>
        </p:txBody>
      </p:sp>
      <p:pic>
        <p:nvPicPr>
          <p:cNvPr id="3074" name="Picture 2" descr="C:\Users\UTENTE\Pictures\1t.jpg"/>
          <p:cNvPicPr>
            <a:picLocks noChangeAspect="1" noChangeArrowheads="1"/>
          </p:cNvPicPr>
          <p:nvPr/>
        </p:nvPicPr>
        <p:blipFill>
          <a:blip r:embed="rId2" cstate="print"/>
          <a:srcRect/>
          <a:stretch>
            <a:fillRect/>
          </a:stretch>
        </p:blipFill>
        <p:spPr bwMode="auto">
          <a:xfrm>
            <a:off x="2555776" y="3861048"/>
            <a:ext cx="3885746" cy="2708920"/>
          </a:xfrm>
          <a:prstGeom prst="rect">
            <a:avLst/>
          </a:prstGeom>
          <a:noFill/>
        </p:spPr>
      </p:pic>
      <p:sp>
        <p:nvSpPr>
          <p:cNvPr id="4" name="Rettangolo 3"/>
          <p:cNvSpPr/>
          <p:nvPr/>
        </p:nvSpPr>
        <p:spPr>
          <a:xfrm>
            <a:off x="1907704" y="188640"/>
            <a:ext cx="5145704" cy="523220"/>
          </a:xfrm>
          <a:prstGeom prst="rect">
            <a:avLst/>
          </a:prstGeom>
        </p:spPr>
        <p:txBody>
          <a:bodyPr wrap="none">
            <a:spAutoFit/>
          </a:bodyPr>
          <a:lstStyle/>
          <a:p>
            <a:pPr algn="ctr"/>
            <a:r>
              <a:rPr lang="it-IT" sz="2800" i="1" dirty="0" err="1" smtClean="0">
                <a:solidFill>
                  <a:schemeClr val="accent2">
                    <a:lumMod val="75000"/>
                  </a:schemeClr>
                </a:solidFill>
              </a:rPr>
              <a:t>Sukòt</a:t>
            </a:r>
            <a:r>
              <a:rPr lang="it-IT" sz="2800" dirty="0" smtClean="0">
                <a:solidFill>
                  <a:schemeClr val="accent2">
                    <a:lumMod val="75000"/>
                  </a:schemeClr>
                </a:solidFill>
              </a:rPr>
              <a:t> (סוכות), Festa della Capanne</a:t>
            </a:r>
            <a:endParaRPr lang="it-IT" sz="28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1412776"/>
            <a:ext cx="8640960" cy="1200329"/>
          </a:xfrm>
          <a:prstGeom prst="rect">
            <a:avLst/>
          </a:prstGeom>
        </p:spPr>
        <p:txBody>
          <a:bodyPr wrap="square">
            <a:spAutoFit/>
          </a:bodyPr>
          <a:lstStyle/>
          <a:p>
            <a:pPr algn="just"/>
            <a:r>
              <a:rPr lang="it-IT" sz="2400" dirty="0" smtClean="0">
                <a:solidFill>
                  <a:srgbClr val="000099"/>
                </a:solidFill>
              </a:rPr>
              <a:t> “Ebbe luogo in Gerusalemme la festa della Dedicazione. Era d'inverno, e Gesù passeggiava nel tempio, sotto il portico di Salomone” . - </a:t>
            </a:r>
            <a:r>
              <a:rPr lang="it-IT" sz="2400" i="1" dirty="0" smtClean="0">
                <a:solidFill>
                  <a:srgbClr val="000099"/>
                </a:solidFill>
              </a:rPr>
              <a:t>Gv</a:t>
            </a:r>
            <a:r>
              <a:rPr lang="it-IT" sz="2400" dirty="0" smtClean="0">
                <a:solidFill>
                  <a:srgbClr val="000099"/>
                </a:solidFill>
              </a:rPr>
              <a:t> 10:22,23.</a:t>
            </a:r>
            <a:endParaRPr lang="it-IT" sz="2400" dirty="0">
              <a:solidFill>
                <a:srgbClr val="000099"/>
              </a:solidFill>
            </a:endParaRPr>
          </a:p>
        </p:txBody>
      </p:sp>
      <p:sp>
        <p:nvSpPr>
          <p:cNvPr id="3" name="Rettangolo 2"/>
          <p:cNvSpPr/>
          <p:nvPr/>
        </p:nvSpPr>
        <p:spPr>
          <a:xfrm>
            <a:off x="323528" y="332656"/>
            <a:ext cx="8496944" cy="523220"/>
          </a:xfrm>
          <a:prstGeom prst="rect">
            <a:avLst/>
          </a:prstGeom>
        </p:spPr>
        <p:txBody>
          <a:bodyPr wrap="square">
            <a:spAutoFit/>
          </a:bodyPr>
          <a:lstStyle/>
          <a:p>
            <a:pPr algn="ctr"/>
            <a:r>
              <a:rPr lang="it-IT" sz="2800" i="1" dirty="0" err="1" smtClean="0">
                <a:solidFill>
                  <a:schemeClr val="accent2">
                    <a:lumMod val="75000"/>
                  </a:schemeClr>
                </a:solidFill>
              </a:rPr>
              <a:t>Khanukàh</a:t>
            </a:r>
            <a:r>
              <a:rPr lang="it-IT" sz="2800" dirty="0" smtClean="0">
                <a:solidFill>
                  <a:schemeClr val="accent2">
                    <a:lumMod val="75000"/>
                  </a:schemeClr>
                </a:solidFill>
              </a:rPr>
              <a:t> (חנוכה), Festa delle Luci o della Dedicazione</a:t>
            </a:r>
            <a:endParaRPr lang="it-IT" sz="2800" dirty="0">
              <a:solidFill>
                <a:schemeClr val="accent2">
                  <a:lumMod val="75000"/>
                </a:schemeClr>
              </a:solidFill>
            </a:endParaRPr>
          </a:p>
        </p:txBody>
      </p:sp>
      <p:pic>
        <p:nvPicPr>
          <p:cNvPr id="1026" name="Picture 2" descr="C:\Users\UTENTE\Pictures\1po.jpg"/>
          <p:cNvPicPr>
            <a:picLocks noChangeAspect="1" noChangeArrowheads="1"/>
          </p:cNvPicPr>
          <p:nvPr/>
        </p:nvPicPr>
        <p:blipFill>
          <a:blip r:embed="rId2" cstate="print"/>
          <a:srcRect/>
          <a:stretch>
            <a:fillRect/>
          </a:stretch>
        </p:blipFill>
        <p:spPr bwMode="auto">
          <a:xfrm>
            <a:off x="539552" y="3140968"/>
            <a:ext cx="1933575" cy="2362200"/>
          </a:xfrm>
          <a:prstGeom prst="rect">
            <a:avLst/>
          </a:prstGeom>
          <a:noFill/>
        </p:spPr>
      </p:pic>
      <p:pic>
        <p:nvPicPr>
          <p:cNvPr id="1027" name="Picture 3" descr="C:\Users\UTENTE\Pictures\1po.jpg"/>
          <p:cNvPicPr>
            <a:picLocks noChangeAspect="1" noChangeArrowheads="1"/>
          </p:cNvPicPr>
          <p:nvPr/>
        </p:nvPicPr>
        <p:blipFill>
          <a:blip r:embed="rId3" cstate="print"/>
          <a:srcRect/>
          <a:stretch>
            <a:fillRect/>
          </a:stretch>
        </p:blipFill>
        <p:spPr bwMode="auto">
          <a:xfrm>
            <a:off x="3347864" y="3861048"/>
            <a:ext cx="4885134" cy="162837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404664"/>
            <a:ext cx="8424936" cy="523220"/>
          </a:xfrm>
          <a:prstGeom prst="rect">
            <a:avLst/>
          </a:prstGeom>
          <a:noFill/>
        </p:spPr>
        <p:txBody>
          <a:bodyPr wrap="square" rtlCol="0">
            <a:spAutoFit/>
          </a:bodyPr>
          <a:lstStyle/>
          <a:p>
            <a:pPr algn="ctr"/>
            <a:r>
              <a:rPr lang="it-IT" sz="2800" dirty="0" smtClean="0">
                <a:solidFill>
                  <a:srgbClr val="000099"/>
                </a:solidFill>
              </a:rPr>
              <a:t>L’ultima visita di Yeshùa a Gerusalemme</a:t>
            </a:r>
            <a:endParaRPr lang="it-IT" sz="2800" dirty="0">
              <a:solidFill>
                <a:srgbClr val="000099"/>
              </a:solidFill>
            </a:endParaRPr>
          </a:p>
        </p:txBody>
      </p:sp>
      <p:sp>
        <p:nvSpPr>
          <p:cNvPr id="3" name="CasellaDiTesto 2"/>
          <p:cNvSpPr txBox="1"/>
          <p:nvPr/>
        </p:nvSpPr>
        <p:spPr>
          <a:xfrm>
            <a:off x="179512" y="1268760"/>
            <a:ext cx="8712968" cy="1323439"/>
          </a:xfrm>
          <a:prstGeom prst="rect">
            <a:avLst/>
          </a:prstGeom>
          <a:noFill/>
        </p:spPr>
        <p:txBody>
          <a:bodyPr wrap="square" rtlCol="0">
            <a:spAutoFit/>
          </a:bodyPr>
          <a:lstStyle/>
          <a:p>
            <a:pPr algn="just"/>
            <a:r>
              <a:rPr lang="it-IT" sz="2000" dirty="0" smtClean="0">
                <a:solidFill>
                  <a:srgbClr val="000099"/>
                </a:solidFill>
              </a:rPr>
              <a:t>“La gran folla che era venuta alla festa, udito che Gesù veniva a Gerusalemme, prese dei rami di palme, uscì a incontrarlo, e gridava: «Osanna! Benedetto colui che viene nel nome del Signore, il re d'Israele!» Gesù, trovato un asinello, vi montò sopra”. - </a:t>
            </a:r>
            <a:r>
              <a:rPr lang="it-IT" sz="2000" i="1" dirty="0" smtClean="0">
                <a:solidFill>
                  <a:srgbClr val="000099"/>
                </a:solidFill>
              </a:rPr>
              <a:t>Gv</a:t>
            </a:r>
            <a:r>
              <a:rPr lang="it-IT" sz="2000" dirty="0" smtClean="0">
                <a:solidFill>
                  <a:srgbClr val="000099"/>
                </a:solidFill>
              </a:rPr>
              <a:t> 12:12-14.</a:t>
            </a:r>
            <a:endParaRPr lang="it-IT" sz="2000" dirty="0">
              <a:solidFill>
                <a:srgbClr val="000099"/>
              </a:solidFill>
            </a:endParaRPr>
          </a:p>
        </p:txBody>
      </p:sp>
      <p:pic>
        <p:nvPicPr>
          <p:cNvPr id="1026" name="Picture 2" descr="C:\Users\UTENTE\Pictures\1as.jpg"/>
          <p:cNvPicPr>
            <a:picLocks noChangeAspect="1" noChangeArrowheads="1"/>
          </p:cNvPicPr>
          <p:nvPr/>
        </p:nvPicPr>
        <p:blipFill>
          <a:blip r:embed="rId2" cstate="print"/>
          <a:srcRect/>
          <a:stretch>
            <a:fillRect/>
          </a:stretch>
        </p:blipFill>
        <p:spPr bwMode="auto">
          <a:xfrm>
            <a:off x="2987824" y="2636912"/>
            <a:ext cx="3226820" cy="3024336"/>
          </a:xfrm>
          <a:prstGeom prst="rect">
            <a:avLst/>
          </a:prstGeom>
          <a:noFill/>
        </p:spPr>
      </p:pic>
      <p:sp>
        <p:nvSpPr>
          <p:cNvPr id="5" name="Rettangolo 4"/>
          <p:cNvSpPr/>
          <p:nvPr/>
        </p:nvSpPr>
        <p:spPr>
          <a:xfrm>
            <a:off x="251520" y="5877272"/>
            <a:ext cx="8568952" cy="400110"/>
          </a:xfrm>
          <a:prstGeom prst="rect">
            <a:avLst/>
          </a:prstGeom>
        </p:spPr>
        <p:txBody>
          <a:bodyPr wrap="square">
            <a:spAutoFit/>
          </a:bodyPr>
          <a:lstStyle/>
          <a:p>
            <a:pPr algn="ctr"/>
            <a:r>
              <a:rPr lang="it-IT" dirty="0" smtClean="0"/>
              <a:t>“</a:t>
            </a:r>
            <a:r>
              <a:rPr lang="it-IT" sz="2000" dirty="0" smtClean="0">
                <a:solidFill>
                  <a:srgbClr val="000099"/>
                </a:solidFill>
              </a:rPr>
              <a:t>L'ora è venuta, che il Figlio dell'uomo </a:t>
            </a:r>
            <a:r>
              <a:rPr lang="it-IT" sz="2000" dirty="0" err="1" smtClean="0">
                <a:solidFill>
                  <a:srgbClr val="000099"/>
                </a:solidFill>
              </a:rPr>
              <a:t>dev</a:t>
            </a:r>
            <a:r>
              <a:rPr lang="it-IT" sz="2000" dirty="0" smtClean="0">
                <a:solidFill>
                  <a:srgbClr val="000099"/>
                </a:solidFill>
              </a:rPr>
              <a:t>'essere glorificato”. – V. 23. </a:t>
            </a:r>
            <a:endParaRPr lang="it-IT" sz="20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620688"/>
            <a:ext cx="8640960" cy="2308324"/>
          </a:xfrm>
          <a:prstGeom prst="rect">
            <a:avLst/>
          </a:prstGeom>
        </p:spPr>
        <p:txBody>
          <a:bodyPr wrap="square">
            <a:spAutoFit/>
          </a:bodyPr>
          <a:lstStyle/>
          <a:p>
            <a:pPr algn="just"/>
            <a:r>
              <a:rPr lang="it-IT" sz="2400" dirty="0" smtClean="0">
                <a:solidFill>
                  <a:srgbClr val="000099"/>
                </a:solidFill>
              </a:rPr>
              <a:t>“Gerusalemme, </a:t>
            </a:r>
            <a:r>
              <a:rPr lang="it-IT" sz="2400" dirty="0" err="1" smtClean="0">
                <a:solidFill>
                  <a:srgbClr val="000099"/>
                </a:solidFill>
              </a:rPr>
              <a:t>Gerusalemme</a:t>
            </a:r>
            <a:r>
              <a:rPr lang="it-IT" sz="2400" dirty="0" smtClean="0">
                <a:solidFill>
                  <a:srgbClr val="000099"/>
                </a:solidFill>
              </a:rPr>
              <a:t>, che uccidi i profeti e lapidi quelli che ti sono mandati, quante volte ho voluto raccogliere i tuoi figli, come la chioccia raccoglie i suoi pulcini sotto le ali; e voi non avete voluto! Ecco, la vostra casa sta per esservi lasciata deserta. Infatti vi dico che da ora in avanti non mi vedrete più, finché non direte: ‘Benedetto colui che viene nel nome del Signore!’”. - </a:t>
            </a:r>
            <a:r>
              <a:rPr lang="it-IT" sz="2400" i="1" dirty="0" smtClean="0">
                <a:solidFill>
                  <a:srgbClr val="000099"/>
                </a:solidFill>
              </a:rPr>
              <a:t>Mt </a:t>
            </a:r>
            <a:r>
              <a:rPr lang="it-IT" sz="2400" dirty="0" smtClean="0">
                <a:solidFill>
                  <a:srgbClr val="000099"/>
                </a:solidFill>
              </a:rPr>
              <a:t>23:37-39.</a:t>
            </a:r>
            <a:endParaRPr lang="it-IT" sz="2400" dirty="0">
              <a:solidFill>
                <a:srgbClr val="000099"/>
              </a:solidFill>
            </a:endParaRPr>
          </a:p>
        </p:txBody>
      </p:sp>
      <p:pic>
        <p:nvPicPr>
          <p:cNvPr id="51202" name="Picture 2" descr="C:\Users\UTENTE\Pictures\1chi.jpg"/>
          <p:cNvPicPr>
            <a:picLocks noChangeAspect="1" noChangeArrowheads="1"/>
          </p:cNvPicPr>
          <p:nvPr/>
        </p:nvPicPr>
        <p:blipFill>
          <a:blip r:embed="rId2" cstate="print"/>
          <a:srcRect/>
          <a:stretch>
            <a:fillRect/>
          </a:stretch>
        </p:blipFill>
        <p:spPr bwMode="auto">
          <a:xfrm>
            <a:off x="971600" y="3573016"/>
            <a:ext cx="7143750" cy="19431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Pictures\1sc.jpg"/>
          <p:cNvPicPr>
            <a:picLocks noChangeAspect="1" noChangeArrowheads="1"/>
          </p:cNvPicPr>
          <p:nvPr/>
        </p:nvPicPr>
        <p:blipFill>
          <a:blip r:embed="rId2" cstate="print"/>
          <a:srcRect/>
          <a:stretch>
            <a:fillRect/>
          </a:stretch>
        </p:blipFill>
        <p:spPr bwMode="auto">
          <a:xfrm>
            <a:off x="1187624" y="0"/>
            <a:ext cx="6552728" cy="4412352"/>
          </a:xfrm>
          <a:prstGeom prst="rect">
            <a:avLst/>
          </a:prstGeom>
          <a:noFill/>
        </p:spPr>
      </p:pic>
      <p:sp>
        <p:nvSpPr>
          <p:cNvPr id="2051" name="Rectangle 3"/>
          <p:cNvSpPr>
            <a:spLocks noChangeArrowheads="1"/>
          </p:cNvSpPr>
          <p:nvPr/>
        </p:nvSpPr>
        <p:spPr bwMode="auto">
          <a:xfrm>
            <a:off x="1918846" y="4744979"/>
            <a:ext cx="5665333" cy="156966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Yeshùa </a:t>
            </a: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hanotzrì</a:t>
            </a: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 </a:t>
            </a: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mèlech</a:t>
            </a: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 </a:t>
            </a: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hayehudìm</a:t>
            </a:r>
            <a:endPar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endParaRPr>
          </a:p>
          <a:p>
            <a:pPr algn="ctr" fontAlgn="base">
              <a:spcBef>
                <a:spcPct val="0"/>
              </a:spcBef>
              <a:spcAft>
                <a:spcPct val="0"/>
              </a:spcAft>
            </a:pPr>
            <a:r>
              <a:rPr lang="it-IT" sz="2400" i="1" dirty="0" err="1" smtClean="0">
                <a:solidFill>
                  <a:srgbClr val="000099"/>
                </a:solidFill>
                <a:latin typeface="Arial" pitchFamily="34" charset="0"/>
                <a:ea typeface="Calibri" pitchFamily="34" charset="0"/>
                <a:cs typeface="Times New Roman" pitchFamily="18" charset="0"/>
              </a:rPr>
              <a:t>Iesus</a:t>
            </a:r>
            <a:r>
              <a:rPr lang="it-IT" sz="2400" i="1" dirty="0" smtClean="0">
                <a:solidFill>
                  <a:srgbClr val="000099"/>
                </a:solidFill>
                <a:latin typeface="Arial" pitchFamily="34" charset="0"/>
                <a:ea typeface="Calibri" pitchFamily="34" charset="0"/>
                <a:cs typeface="Times New Roman" pitchFamily="18" charset="0"/>
              </a:rPr>
              <a:t> </a:t>
            </a:r>
            <a:r>
              <a:rPr lang="it-IT" sz="2400" i="1" dirty="0" err="1" smtClean="0">
                <a:solidFill>
                  <a:srgbClr val="000099"/>
                </a:solidFill>
                <a:latin typeface="Arial" pitchFamily="34" charset="0"/>
                <a:ea typeface="Calibri" pitchFamily="34" charset="0"/>
                <a:cs typeface="Times New Roman" pitchFamily="18" charset="0"/>
              </a:rPr>
              <a:t>nazarenus</a:t>
            </a:r>
            <a:r>
              <a:rPr lang="it-IT" sz="2400" i="1" dirty="0" smtClean="0">
                <a:solidFill>
                  <a:srgbClr val="000099"/>
                </a:solidFill>
                <a:latin typeface="Arial" pitchFamily="34" charset="0"/>
                <a:ea typeface="Calibri" pitchFamily="34" charset="0"/>
                <a:cs typeface="Times New Roman" pitchFamily="18" charset="0"/>
              </a:rPr>
              <a:t> </a:t>
            </a:r>
            <a:r>
              <a:rPr lang="it-IT" sz="2400" i="1" dirty="0" err="1" smtClean="0">
                <a:solidFill>
                  <a:srgbClr val="000099"/>
                </a:solidFill>
                <a:latin typeface="Arial" pitchFamily="34" charset="0"/>
                <a:ea typeface="Calibri" pitchFamily="34" charset="0"/>
                <a:cs typeface="Times New Roman" pitchFamily="18" charset="0"/>
              </a:rPr>
              <a:t>rex</a:t>
            </a:r>
            <a:r>
              <a:rPr lang="it-IT" sz="2400" i="1" dirty="0" smtClean="0">
                <a:solidFill>
                  <a:srgbClr val="000099"/>
                </a:solidFill>
                <a:latin typeface="Arial" pitchFamily="34" charset="0"/>
                <a:ea typeface="Calibri" pitchFamily="34" charset="0"/>
                <a:cs typeface="Times New Roman" pitchFamily="18" charset="0"/>
              </a:rPr>
              <a:t> </a:t>
            </a:r>
            <a:r>
              <a:rPr lang="it-IT" sz="2400" i="1" dirty="0" err="1" smtClean="0">
                <a:solidFill>
                  <a:srgbClr val="000099"/>
                </a:solidFill>
                <a:latin typeface="Arial" pitchFamily="34" charset="0"/>
                <a:ea typeface="Calibri" pitchFamily="34" charset="0"/>
                <a:cs typeface="Times New Roman" pitchFamily="18" charset="0"/>
              </a:rPr>
              <a:t>iudaeorom</a:t>
            </a:r>
            <a:endParaRPr kumimoji="0" lang="it-IT" sz="2400" b="0" i="0" u="none" strike="noStrike" cap="none" normalizeH="0" baseline="0" dirty="0" smtClean="0">
              <a:ln>
                <a:noFill/>
              </a:ln>
              <a:solidFill>
                <a:srgbClr val="000099"/>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Iesùs</a:t>
            </a:r>
            <a:r>
              <a:rPr kumimoji="0" lang="it-IT" sz="2400" b="0" i="1" u="none" strike="noStrike" cap="none" normalizeH="0" baseline="0" smtClean="0">
                <a:ln>
                  <a:noFill/>
                </a:ln>
                <a:solidFill>
                  <a:srgbClr val="000099"/>
                </a:solidFill>
                <a:effectLst/>
                <a:latin typeface="Arial" pitchFamily="34" charset="0"/>
                <a:ea typeface="Calibri" pitchFamily="34" charset="0"/>
                <a:cs typeface="Times New Roman" pitchFamily="18" charset="0"/>
              </a:rPr>
              <a:t> </a:t>
            </a:r>
            <a:r>
              <a:rPr kumimoji="0" lang="it-IT" sz="2400" b="0" i="1" u="none" strike="noStrike" cap="none" normalizeH="0" baseline="0" smtClean="0">
                <a:ln>
                  <a:noFill/>
                </a:ln>
                <a:solidFill>
                  <a:srgbClr val="000099"/>
                </a:solidFill>
                <a:effectLst/>
                <a:latin typeface="Arial" pitchFamily="34" charset="0"/>
                <a:ea typeface="Calibri" pitchFamily="34" charset="0"/>
                <a:cs typeface="Times New Roman" pitchFamily="18" charset="0"/>
              </a:rPr>
              <a:t>o nazoràios</a:t>
            </a: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 </a:t>
            </a: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o </a:t>
            </a: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basilèus</a:t>
            </a:r>
            <a:r>
              <a:rPr kumimoji="0" lang="it-IT" sz="2400" b="0" i="1"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 ton </a:t>
            </a:r>
            <a:r>
              <a:rPr kumimoji="0" lang="it-IT" sz="2400" b="0" i="1" u="none" strike="noStrike" cap="none" normalizeH="0" baseline="0" dirty="0" err="1" smtClean="0">
                <a:ln>
                  <a:noFill/>
                </a:ln>
                <a:solidFill>
                  <a:srgbClr val="000099"/>
                </a:solidFill>
                <a:effectLst/>
                <a:latin typeface="Arial" pitchFamily="34" charset="0"/>
                <a:ea typeface="Calibri" pitchFamily="34" charset="0"/>
                <a:cs typeface="Times New Roman" pitchFamily="18" charset="0"/>
              </a:rPr>
              <a:t>iudàion</a:t>
            </a:r>
            <a:endParaRPr kumimoji="0" lang="it-IT" sz="2400" b="0" i="0" u="none" strike="noStrike" cap="none" normalizeH="0" baseline="0" dirty="0" smtClean="0">
              <a:ln>
                <a:noFill/>
              </a:ln>
              <a:solidFill>
                <a:srgbClr val="000099"/>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0" i="0" u="none" strike="noStrike" cap="none" normalizeH="0" baseline="0" dirty="0" smtClean="0">
                <a:ln>
                  <a:noFill/>
                </a:ln>
                <a:solidFill>
                  <a:srgbClr val="000099"/>
                </a:solidFill>
                <a:effectLst/>
                <a:latin typeface="Arial" pitchFamily="34" charset="0"/>
                <a:ea typeface="Calibri" pitchFamily="34" charset="0"/>
                <a:cs typeface="Times New Roman" pitchFamily="18" charset="0"/>
              </a:rPr>
              <a:t>Yeshùa nazareno il re dei giudei</a:t>
            </a:r>
            <a:endParaRPr kumimoji="0" lang="it-IT" sz="2400" b="0" i="0" u="none" strike="noStrike" cap="none" normalizeH="0" baseline="0" dirty="0" smtClean="0">
              <a:ln>
                <a:noFill/>
              </a:ln>
              <a:solidFill>
                <a:srgbClr val="000099"/>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60648"/>
            <a:ext cx="6957674" cy="461665"/>
          </a:xfrm>
          <a:prstGeom prst="rect">
            <a:avLst/>
          </a:prstGeom>
        </p:spPr>
        <p:txBody>
          <a:bodyPr wrap="none">
            <a:spAutoFit/>
          </a:bodyPr>
          <a:lstStyle/>
          <a:p>
            <a:pPr algn="ctr"/>
            <a:r>
              <a:rPr lang="it-IT" sz="2400" dirty="0" smtClean="0">
                <a:solidFill>
                  <a:srgbClr val="000099"/>
                </a:solidFill>
              </a:rPr>
              <a:t> “Da Caiafa, condussero Gesù nel pretorio”. - </a:t>
            </a:r>
            <a:r>
              <a:rPr lang="it-IT" sz="2400" i="1" dirty="0" smtClean="0">
                <a:solidFill>
                  <a:srgbClr val="000099"/>
                </a:solidFill>
              </a:rPr>
              <a:t>Gv</a:t>
            </a:r>
            <a:r>
              <a:rPr lang="it-IT" sz="2400" dirty="0" smtClean="0">
                <a:solidFill>
                  <a:srgbClr val="000099"/>
                </a:solidFill>
              </a:rPr>
              <a:t> 18:28.</a:t>
            </a:r>
            <a:endParaRPr lang="it-IT" sz="2400" dirty="0">
              <a:solidFill>
                <a:srgbClr val="000099"/>
              </a:solidFill>
            </a:endParaRPr>
          </a:p>
        </p:txBody>
      </p:sp>
      <p:pic>
        <p:nvPicPr>
          <p:cNvPr id="49154" name="Picture 2" descr="C:\Users\UTENTE\Pictures\1pre.png"/>
          <p:cNvPicPr>
            <a:picLocks noChangeAspect="1" noChangeArrowheads="1"/>
          </p:cNvPicPr>
          <p:nvPr/>
        </p:nvPicPr>
        <p:blipFill>
          <a:blip r:embed="rId2" cstate="print"/>
          <a:srcRect/>
          <a:stretch>
            <a:fillRect/>
          </a:stretch>
        </p:blipFill>
        <p:spPr bwMode="auto">
          <a:xfrm>
            <a:off x="3347864" y="764704"/>
            <a:ext cx="5519514" cy="4581713"/>
          </a:xfrm>
          <a:prstGeom prst="rect">
            <a:avLst/>
          </a:prstGeom>
          <a:ln>
            <a:noFill/>
          </a:ln>
          <a:effectLst>
            <a:softEdge rad="112500"/>
          </a:effectLst>
        </p:spPr>
      </p:pic>
      <p:cxnSp>
        <p:nvCxnSpPr>
          <p:cNvPr id="5" name="Connettore 2 4"/>
          <p:cNvCxnSpPr/>
          <p:nvPr/>
        </p:nvCxnSpPr>
        <p:spPr>
          <a:xfrm flipH="1" flipV="1">
            <a:off x="4067944" y="3429000"/>
            <a:ext cx="216024" cy="1296144"/>
          </a:xfrm>
          <a:prstGeom prst="straightConnector1">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179512" y="5445224"/>
            <a:ext cx="8712968" cy="1200329"/>
          </a:xfrm>
          <a:prstGeom prst="rect">
            <a:avLst/>
          </a:prstGeom>
        </p:spPr>
        <p:txBody>
          <a:bodyPr wrap="square">
            <a:spAutoFit/>
          </a:bodyPr>
          <a:lstStyle/>
          <a:p>
            <a:pPr algn="just"/>
            <a:r>
              <a:rPr lang="it-IT" sz="2400" dirty="0" smtClean="0">
                <a:solidFill>
                  <a:schemeClr val="accent2">
                    <a:lumMod val="75000"/>
                  </a:schemeClr>
                </a:solidFill>
              </a:rPr>
              <a:t>“Presero dunque Gesù; ed egli, portando la sua croce, giunse al luogo detto del Teschio, che in ebraico si chiama </a:t>
            </a:r>
            <a:r>
              <a:rPr lang="it-IT" sz="2400" dirty="0" err="1" smtClean="0">
                <a:solidFill>
                  <a:schemeClr val="accent2">
                    <a:lumMod val="75000"/>
                  </a:schemeClr>
                </a:solidFill>
              </a:rPr>
              <a:t>Golgota</a:t>
            </a:r>
            <a:r>
              <a:rPr lang="it-IT" sz="2400" dirty="0" smtClean="0">
                <a:solidFill>
                  <a:schemeClr val="accent2">
                    <a:lumMod val="75000"/>
                  </a:schemeClr>
                </a:solidFill>
              </a:rPr>
              <a:t>, dove lo crocifissero”. -  </a:t>
            </a:r>
            <a:r>
              <a:rPr lang="it-IT" sz="2400" i="1" dirty="0" smtClean="0">
                <a:solidFill>
                  <a:schemeClr val="accent2">
                    <a:lumMod val="75000"/>
                  </a:schemeClr>
                </a:solidFill>
              </a:rPr>
              <a:t>Gv</a:t>
            </a:r>
            <a:r>
              <a:rPr lang="it-IT" sz="2400" dirty="0" smtClean="0">
                <a:solidFill>
                  <a:schemeClr val="accent2">
                    <a:lumMod val="75000"/>
                  </a:schemeClr>
                </a:solidFill>
              </a:rPr>
              <a:t> 19:17,18.</a:t>
            </a:r>
            <a:endParaRPr lang="it-IT" sz="2400" dirty="0">
              <a:solidFill>
                <a:schemeClr val="accent2">
                  <a:lumMod val="75000"/>
                </a:schemeClr>
              </a:solidFill>
            </a:endParaRPr>
          </a:p>
        </p:txBody>
      </p:sp>
      <p:cxnSp>
        <p:nvCxnSpPr>
          <p:cNvPr id="7" name="Connettore 2 6"/>
          <p:cNvCxnSpPr/>
          <p:nvPr/>
        </p:nvCxnSpPr>
        <p:spPr>
          <a:xfrm flipV="1">
            <a:off x="4067944" y="1844824"/>
            <a:ext cx="720080" cy="144016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9155" name="Picture 3" descr="C:\Users\UTENTE\Pictures\1vd.jpg"/>
          <p:cNvPicPr>
            <a:picLocks noChangeAspect="1" noChangeArrowheads="1"/>
          </p:cNvPicPr>
          <p:nvPr/>
        </p:nvPicPr>
        <p:blipFill>
          <a:blip r:embed="rId3" cstate="print"/>
          <a:srcRect/>
          <a:stretch>
            <a:fillRect/>
          </a:stretch>
        </p:blipFill>
        <p:spPr bwMode="auto">
          <a:xfrm>
            <a:off x="395536" y="1628800"/>
            <a:ext cx="2857500" cy="26479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188640"/>
            <a:ext cx="8640960" cy="1569660"/>
          </a:xfrm>
          <a:prstGeom prst="rect">
            <a:avLst/>
          </a:prstGeom>
        </p:spPr>
        <p:txBody>
          <a:bodyPr wrap="square">
            <a:spAutoFit/>
          </a:bodyPr>
          <a:lstStyle/>
          <a:p>
            <a:pPr algn="just"/>
            <a:r>
              <a:rPr lang="it-IT" sz="2400" dirty="0" smtClean="0">
                <a:solidFill>
                  <a:srgbClr val="000099"/>
                </a:solidFill>
              </a:rPr>
              <a:t>“Nel luogo dov'egli era stato crocifisso c'era un giardino, e in quel giardino un sepolcro nuovo, dove nessuno era ancora stato deposto. Là dunque deposero Gesù, a motivo della Preparazione dei Giudei, perché il sepolcro era vicino”. – </a:t>
            </a:r>
            <a:r>
              <a:rPr lang="it-IT" sz="2400" i="1" dirty="0" smtClean="0">
                <a:solidFill>
                  <a:srgbClr val="000099"/>
                </a:solidFill>
              </a:rPr>
              <a:t>Gv</a:t>
            </a:r>
            <a:r>
              <a:rPr lang="it-IT" sz="2400" dirty="0" smtClean="0">
                <a:solidFill>
                  <a:srgbClr val="000099"/>
                </a:solidFill>
              </a:rPr>
              <a:t> 19:41,42.</a:t>
            </a:r>
          </a:p>
        </p:txBody>
      </p:sp>
      <p:sp>
        <p:nvSpPr>
          <p:cNvPr id="3" name="Rettangolo 2"/>
          <p:cNvSpPr/>
          <p:nvPr/>
        </p:nvSpPr>
        <p:spPr>
          <a:xfrm>
            <a:off x="323528" y="4293096"/>
            <a:ext cx="6048672" cy="1569660"/>
          </a:xfrm>
          <a:prstGeom prst="rect">
            <a:avLst/>
          </a:prstGeom>
        </p:spPr>
        <p:txBody>
          <a:bodyPr wrap="square">
            <a:spAutoFit/>
          </a:bodyPr>
          <a:lstStyle/>
          <a:p>
            <a:pPr algn="just"/>
            <a:r>
              <a:rPr lang="it-IT" sz="2400" dirty="0" smtClean="0">
                <a:solidFill>
                  <a:srgbClr val="000099"/>
                </a:solidFill>
              </a:rPr>
              <a:t>“Il primo giorno della settimana, la mattina presto, mentre era ancora buio, Maria Maddalena andò al sepolcro e vide la pietra tolta dal sepolcro”. –</a:t>
            </a:r>
            <a:r>
              <a:rPr lang="it-IT" sz="2400" i="1" dirty="0" smtClean="0">
                <a:solidFill>
                  <a:srgbClr val="000099"/>
                </a:solidFill>
              </a:rPr>
              <a:t> Gv </a:t>
            </a:r>
            <a:r>
              <a:rPr lang="it-IT" sz="2400" dirty="0" smtClean="0">
                <a:solidFill>
                  <a:srgbClr val="000099"/>
                </a:solidFill>
              </a:rPr>
              <a:t>20:1.</a:t>
            </a:r>
            <a:endParaRPr lang="it-IT" sz="2400" dirty="0">
              <a:solidFill>
                <a:srgbClr val="000099"/>
              </a:solidFill>
            </a:endParaRPr>
          </a:p>
        </p:txBody>
      </p:sp>
      <p:pic>
        <p:nvPicPr>
          <p:cNvPr id="50178" name="Picture 2" descr="C:\Users\UTENTE\Pictures\1to.jpg"/>
          <p:cNvPicPr>
            <a:picLocks noChangeAspect="1" noChangeArrowheads="1"/>
          </p:cNvPicPr>
          <p:nvPr/>
        </p:nvPicPr>
        <p:blipFill>
          <a:blip r:embed="rId2" cstate="print"/>
          <a:srcRect/>
          <a:stretch>
            <a:fillRect/>
          </a:stretch>
        </p:blipFill>
        <p:spPr bwMode="auto">
          <a:xfrm>
            <a:off x="2627784" y="1700808"/>
            <a:ext cx="3992257" cy="2016224"/>
          </a:xfrm>
          <a:prstGeom prst="rect">
            <a:avLst/>
          </a:prstGeom>
          <a:ln>
            <a:noFill/>
          </a:ln>
          <a:effectLst>
            <a:softEdge rad="112500"/>
          </a:effectLst>
        </p:spPr>
      </p:pic>
      <p:pic>
        <p:nvPicPr>
          <p:cNvPr id="50179" name="Picture 3" descr="C:\Users\UTENTE\Pictures\1to.jpg"/>
          <p:cNvPicPr>
            <a:picLocks noChangeAspect="1" noChangeArrowheads="1"/>
          </p:cNvPicPr>
          <p:nvPr/>
        </p:nvPicPr>
        <p:blipFill>
          <a:blip r:embed="rId3" cstate="print"/>
          <a:srcRect/>
          <a:stretch>
            <a:fillRect/>
          </a:stretch>
        </p:blipFill>
        <p:spPr bwMode="auto">
          <a:xfrm>
            <a:off x="6598021" y="3747244"/>
            <a:ext cx="2545979" cy="311075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a:gradFill>
        <a:effectLst/>
      </p:bgPr>
    </p:bg>
    <p:spTree>
      <p:nvGrpSpPr>
        <p:cNvPr id="1" name=""/>
        <p:cNvGrpSpPr/>
        <p:nvPr/>
      </p:nvGrpSpPr>
      <p:grpSpPr>
        <a:xfrm>
          <a:off x="0" y="0"/>
          <a:ext cx="0" cy="0"/>
          <a:chOff x="0" y="0"/>
          <a:chExt cx="0" cy="0"/>
        </a:xfrm>
      </p:grpSpPr>
      <p:sp>
        <p:nvSpPr>
          <p:cNvPr id="2" name="Rettangolo 1"/>
          <p:cNvSpPr/>
          <p:nvPr/>
        </p:nvSpPr>
        <p:spPr>
          <a:xfrm>
            <a:off x="251520" y="620688"/>
            <a:ext cx="8640960" cy="830997"/>
          </a:xfrm>
          <a:prstGeom prst="rect">
            <a:avLst/>
          </a:prstGeom>
        </p:spPr>
        <p:txBody>
          <a:bodyPr wrap="square">
            <a:spAutoFit/>
          </a:bodyPr>
          <a:lstStyle/>
          <a:p>
            <a:pPr algn="just"/>
            <a:r>
              <a:rPr lang="it-IT" sz="2400" dirty="0" smtClean="0">
                <a:solidFill>
                  <a:srgbClr val="FF0000"/>
                </a:solidFill>
              </a:rPr>
              <a:t>“Gerusalemme, </a:t>
            </a:r>
            <a:r>
              <a:rPr lang="it-IT" sz="2400" dirty="0" err="1" smtClean="0">
                <a:solidFill>
                  <a:srgbClr val="FF0000"/>
                </a:solidFill>
              </a:rPr>
              <a:t>Gerusalemme</a:t>
            </a:r>
            <a:r>
              <a:rPr lang="it-IT" sz="2400" dirty="0" smtClean="0">
                <a:solidFill>
                  <a:srgbClr val="FF0000"/>
                </a:solidFill>
              </a:rPr>
              <a:t> … la vostra casa sta per esservi lasciata deserta …”. - </a:t>
            </a:r>
            <a:r>
              <a:rPr lang="it-IT" sz="2400" i="1" dirty="0" smtClean="0">
                <a:solidFill>
                  <a:srgbClr val="FF0000"/>
                </a:solidFill>
              </a:rPr>
              <a:t>Mt </a:t>
            </a:r>
            <a:r>
              <a:rPr lang="it-IT" sz="2400" dirty="0" smtClean="0">
                <a:solidFill>
                  <a:srgbClr val="FF0000"/>
                </a:solidFill>
              </a:rPr>
              <a:t>23:38.</a:t>
            </a:r>
            <a:endParaRPr lang="it-IT" sz="2400" dirty="0">
              <a:solidFill>
                <a:srgbClr val="FF0000"/>
              </a:solidFill>
            </a:endParaRPr>
          </a:p>
        </p:txBody>
      </p:sp>
      <p:pic>
        <p:nvPicPr>
          <p:cNvPr id="52226" name="Picture 2" descr="C:\Users\UTENTE\Pictures\1ge di.jpg"/>
          <p:cNvPicPr>
            <a:picLocks noChangeAspect="1" noChangeArrowheads="1"/>
          </p:cNvPicPr>
          <p:nvPr/>
        </p:nvPicPr>
        <p:blipFill>
          <a:blip r:embed="rId2" cstate="print"/>
          <a:srcRect/>
          <a:stretch>
            <a:fillRect/>
          </a:stretch>
        </p:blipFill>
        <p:spPr bwMode="auto">
          <a:xfrm>
            <a:off x="1331640" y="1556792"/>
            <a:ext cx="6731785" cy="4495871"/>
          </a:xfrm>
          <a:prstGeom prst="rect">
            <a:avLst/>
          </a:prstGeom>
          <a:noFill/>
        </p:spPr>
      </p:pic>
      <p:sp>
        <p:nvSpPr>
          <p:cNvPr id="5" name="CasellaDiTesto 4"/>
          <p:cNvSpPr txBox="1"/>
          <p:nvPr/>
        </p:nvSpPr>
        <p:spPr>
          <a:xfrm>
            <a:off x="683568" y="6165304"/>
            <a:ext cx="7704856" cy="523220"/>
          </a:xfrm>
          <a:prstGeom prst="rect">
            <a:avLst/>
          </a:prstGeom>
          <a:noFill/>
        </p:spPr>
        <p:txBody>
          <a:bodyPr wrap="square" rtlCol="0">
            <a:spAutoFit/>
          </a:bodyPr>
          <a:lstStyle/>
          <a:p>
            <a:pPr algn="ctr"/>
            <a:r>
              <a:rPr lang="it-IT" sz="2800" dirty="0" smtClean="0">
                <a:solidFill>
                  <a:schemeClr val="bg1"/>
                </a:solidFill>
              </a:rPr>
              <a:t>Gerusalemme fu distrutta dai romani nel l’anno 70</a:t>
            </a:r>
            <a:endParaRPr lang="it-IT"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randombar(horizontal)">
                                      <p:cBhvr>
                                        <p:cTn id="7"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1vi.png"/>
          <p:cNvPicPr>
            <a:picLocks noChangeAspect="1" noChangeArrowheads="1"/>
          </p:cNvPicPr>
          <p:nvPr/>
        </p:nvPicPr>
        <p:blipFill>
          <a:blip r:embed="rId2" cstate="print"/>
          <a:srcRect t="26900"/>
          <a:stretch>
            <a:fillRect/>
          </a:stretch>
        </p:blipFill>
        <p:spPr bwMode="auto">
          <a:xfrm>
            <a:off x="1619672" y="2060848"/>
            <a:ext cx="6098887" cy="1761157"/>
          </a:xfrm>
          <a:prstGeom prst="rect">
            <a:avLst/>
          </a:prstGeom>
          <a:noFill/>
        </p:spPr>
      </p:pic>
      <p:sp>
        <p:nvSpPr>
          <p:cNvPr id="3" name="CasellaDiTesto 2"/>
          <p:cNvSpPr txBox="1"/>
          <p:nvPr/>
        </p:nvSpPr>
        <p:spPr>
          <a:xfrm>
            <a:off x="971600" y="260648"/>
            <a:ext cx="7200800" cy="1754326"/>
          </a:xfrm>
          <a:prstGeom prst="rect">
            <a:avLst/>
          </a:prstGeom>
          <a:noFill/>
        </p:spPr>
        <p:txBody>
          <a:bodyPr wrap="square" rtlCol="0">
            <a:spAutoFit/>
          </a:bodyPr>
          <a:lstStyle/>
          <a:p>
            <a:pPr algn="ctr"/>
            <a:r>
              <a:rPr lang="it-IT" sz="3600" dirty="0" smtClean="0">
                <a:solidFill>
                  <a:srgbClr val="002060"/>
                </a:solidFill>
              </a:rPr>
              <a:t>Per una migliore visione cliccare </a:t>
            </a:r>
          </a:p>
          <a:p>
            <a:pPr algn="ctr"/>
            <a:r>
              <a:rPr lang="it-IT" sz="3600" dirty="0" smtClean="0">
                <a:solidFill>
                  <a:srgbClr val="002060"/>
                </a:solidFill>
              </a:rPr>
              <a:t>sul simbolo in basso a destra </a:t>
            </a:r>
          </a:p>
          <a:p>
            <a:pPr algn="ctr"/>
            <a:r>
              <a:rPr lang="it-IT" sz="3600" dirty="0" smtClean="0">
                <a:solidFill>
                  <a:srgbClr val="002060"/>
                </a:solidFill>
              </a:rPr>
              <a:t>indicato dalla freccia</a:t>
            </a:r>
            <a:endParaRPr lang="it-IT" sz="3600" dirty="0">
              <a:solidFill>
                <a:srgbClr val="002060"/>
              </a:solidFill>
            </a:endParaRPr>
          </a:p>
        </p:txBody>
      </p:sp>
      <p:sp>
        <p:nvSpPr>
          <p:cNvPr id="4" name="CasellaDiTesto 3"/>
          <p:cNvSpPr txBox="1"/>
          <p:nvPr/>
        </p:nvSpPr>
        <p:spPr>
          <a:xfrm>
            <a:off x="1115616" y="4293096"/>
            <a:ext cx="7200800" cy="1754326"/>
          </a:xfrm>
          <a:prstGeom prst="rect">
            <a:avLst/>
          </a:prstGeom>
          <a:noFill/>
        </p:spPr>
        <p:txBody>
          <a:bodyPr wrap="square" rtlCol="0">
            <a:spAutoFit/>
          </a:bodyPr>
          <a:lstStyle/>
          <a:p>
            <a:pPr algn="ctr"/>
            <a:r>
              <a:rPr lang="it-IT" sz="3600" dirty="0" smtClean="0">
                <a:solidFill>
                  <a:srgbClr val="002060"/>
                </a:solidFill>
              </a:rPr>
              <a:t>Per uscire dallo schermo pieno</a:t>
            </a:r>
          </a:p>
          <a:p>
            <a:pPr algn="ctr"/>
            <a:r>
              <a:rPr lang="it-IT" sz="3600" dirty="0" smtClean="0">
                <a:solidFill>
                  <a:srgbClr val="002060"/>
                </a:solidFill>
              </a:rPr>
              <a:t>premere il tasto </a:t>
            </a:r>
            <a:r>
              <a:rPr lang="it-IT" sz="3600" dirty="0" err="1" smtClean="0">
                <a:solidFill>
                  <a:srgbClr val="002060"/>
                </a:solidFill>
              </a:rPr>
              <a:t>Esc</a:t>
            </a:r>
            <a:endParaRPr lang="it-IT" sz="3600" dirty="0" smtClean="0">
              <a:solidFill>
                <a:srgbClr val="002060"/>
              </a:solidFill>
            </a:endParaRPr>
          </a:p>
          <a:p>
            <a:pPr algn="ctr"/>
            <a:r>
              <a:rPr lang="it-IT" sz="3600" dirty="0" smtClean="0">
                <a:solidFill>
                  <a:srgbClr val="002060"/>
                </a:solidFill>
              </a:rPr>
              <a:t>in alto a sinistra</a:t>
            </a:r>
          </a:p>
        </p:txBody>
      </p:sp>
      <p:sp>
        <p:nvSpPr>
          <p:cNvPr id="5" name="Freccia a destra 4"/>
          <p:cNvSpPr/>
          <p:nvPr/>
        </p:nvSpPr>
        <p:spPr>
          <a:xfrm rot="2148188">
            <a:off x="6797381" y="2929667"/>
            <a:ext cx="648072" cy="432048"/>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n w="18000">
                <a:solidFill>
                  <a:srgbClr val="FF0000"/>
                </a:solidFill>
                <a:prstDash val="solid"/>
                <a:miter lim="800000"/>
              </a:ln>
              <a:noFill/>
            </a:endParaRPr>
          </a:p>
        </p:txBody>
      </p:sp>
      <p:sp>
        <p:nvSpPr>
          <p:cNvPr id="6" name="Ovale 5"/>
          <p:cNvSpPr/>
          <p:nvPr/>
        </p:nvSpPr>
        <p:spPr>
          <a:xfrm>
            <a:off x="7308304" y="3356992"/>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Rettangolo 1"/>
          <p:cNvSpPr/>
          <p:nvPr/>
        </p:nvSpPr>
        <p:spPr>
          <a:xfrm>
            <a:off x="179512" y="188640"/>
            <a:ext cx="8640960" cy="830997"/>
          </a:xfrm>
          <a:prstGeom prst="rect">
            <a:avLst/>
          </a:prstGeom>
        </p:spPr>
        <p:txBody>
          <a:bodyPr wrap="square">
            <a:spAutoFit/>
          </a:bodyPr>
          <a:lstStyle/>
          <a:p>
            <a:pPr algn="ctr"/>
            <a:r>
              <a:rPr lang="it-IT" sz="2400" dirty="0" smtClean="0">
                <a:solidFill>
                  <a:schemeClr val="bg1"/>
                </a:solidFill>
              </a:rPr>
              <a:t>“Da ora in avanti non mi vedrete più, </a:t>
            </a:r>
            <a:r>
              <a:rPr lang="it-IT" sz="2400" b="1" dirty="0" smtClean="0">
                <a:solidFill>
                  <a:schemeClr val="bg1"/>
                </a:solidFill>
              </a:rPr>
              <a:t>finché</a:t>
            </a:r>
            <a:r>
              <a:rPr lang="it-IT" sz="2400" dirty="0" smtClean="0">
                <a:solidFill>
                  <a:schemeClr val="bg1"/>
                </a:solidFill>
              </a:rPr>
              <a:t> non direte: </a:t>
            </a:r>
          </a:p>
          <a:p>
            <a:pPr algn="ctr"/>
            <a:r>
              <a:rPr lang="it-IT" sz="2400" dirty="0" smtClean="0">
                <a:solidFill>
                  <a:schemeClr val="bg1"/>
                </a:solidFill>
              </a:rPr>
              <a:t>‘Benedetto colui che viene nel nome del Signore!’”. - </a:t>
            </a:r>
            <a:r>
              <a:rPr lang="it-IT" sz="2400" i="1" dirty="0" smtClean="0">
                <a:solidFill>
                  <a:schemeClr val="bg1"/>
                </a:solidFill>
              </a:rPr>
              <a:t>Mt </a:t>
            </a:r>
            <a:r>
              <a:rPr lang="it-IT" sz="2400" dirty="0" smtClean="0">
                <a:solidFill>
                  <a:schemeClr val="bg1"/>
                </a:solidFill>
              </a:rPr>
              <a:t>23:39.</a:t>
            </a:r>
            <a:endParaRPr lang="it-IT" sz="2400" dirty="0">
              <a:solidFill>
                <a:schemeClr val="bg1"/>
              </a:solidFill>
            </a:endParaRPr>
          </a:p>
        </p:txBody>
      </p:sp>
      <p:sp>
        <p:nvSpPr>
          <p:cNvPr id="53249" name="Rectangle 1"/>
          <p:cNvSpPr>
            <a:spLocks noChangeArrowheads="1"/>
          </p:cNvSpPr>
          <p:nvPr/>
        </p:nvSpPr>
        <p:spPr bwMode="auto">
          <a:xfrm>
            <a:off x="292436" y="1022539"/>
            <a:ext cx="8645315" cy="5509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“Ecco, viene il giorno del Signore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 Io radunerò tutte le nazioni per far guerra a Gerusalemme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 Poi il Signore si farà avanti e combatterà contro quelle nazioni …</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In quel giorno i suoi piedi si poseranno sul monte degli Ulivi,</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che sta di fronte a Gerusalemme …</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Sarà un giorno unico, conosciuto dal Signore.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Il Signore sarà re di tutta la terra.</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Gerusalemme sarà innalzata. </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Il Signore colpirà tutti i popoli</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che avranno mosso guerra a Gerusalemme.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Tutti quelli che saranno rimasti di tutte le nazioni</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venute contro Gerusalemme,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saliranno di anno in anno</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a prostrarsi davanti al Re, al Signore degli eserciti,</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e a celebrare la festa delle Capanne”.</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 </a:t>
            </a:r>
            <a:r>
              <a:rPr kumimoji="0" lang="it-IT" sz="2200" b="0" i="1"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Zc</a:t>
            </a: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 14, </a:t>
            </a:r>
            <a:r>
              <a:rPr kumimoji="0" lang="it-IT" sz="2200" b="0" i="1"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passim</a:t>
            </a:r>
            <a:r>
              <a:rPr kumimoji="0" lang="it-IT" sz="2200" b="0" i="0" u="none" strike="noStrike" cap="none" normalizeH="0" baseline="0" dirty="0" smtClean="0">
                <a:ln>
                  <a:noFill/>
                </a:ln>
                <a:solidFill>
                  <a:srgbClr val="003300"/>
                </a:solidFill>
                <a:effectLst/>
                <a:latin typeface="Arial" pitchFamily="34" charset="0"/>
                <a:ea typeface="Calibri" pitchFamily="34" charset="0"/>
                <a:cs typeface="Times New Roman" pitchFamily="18" charset="0"/>
              </a:rPr>
              <a:t>.</a:t>
            </a:r>
            <a:endParaRPr kumimoji="0" lang="it-IT" sz="2200" b="0" i="0" u="none" strike="noStrike" cap="none" normalizeH="0" baseline="0" dirty="0" smtClean="0">
              <a:ln>
                <a:noFill/>
              </a:ln>
              <a:solidFill>
                <a:srgbClr val="003300"/>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0" tmFilter="0, 0; .2, .5; .8, .5; 1, 0"/>
                                        <p:tgtEl>
                                          <p:spTgt spid="2">
                                            <p:txEl>
                                              <p:pRg st="0" end="0"/>
                                            </p:txEl>
                                          </p:spTgt>
                                        </p:tgtEl>
                                      </p:cBhvr>
                                    </p:animEffect>
                                    <p:animScale>
                                      <p:cBhvr>
                                        <p:cTn id="7" dur="250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3249">
                                            <p:txEl>
                                              <p:pRg st="0" end="0"/>
                                            </p:txEl>
                                          </p:spTgt>
                                        </p:tgtEl>
                                        <p:attrNameLst>
                                          <p:attrName>style.visibility</p:attrName>
                                        </p:attrNameLst>
                                      </p:cBhvr>
                                      <p:to>
                                        <p:strVal val="visible"/>
                                      </p:to>
                                    </p:set>
                                    <p:animEffect transition="in" filter="circle(in)">
                                      <p:cBhvr>
                                        <p:cTn id="12" dur="2000"/>
                                        <p:tgtEl>
                                          <p:spTgt spid="53249">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3249">
                                            <p:txEl>
                                              <p:pRg st="1" end="1"/>
                                            </p:txEl>
                                          </p:spTgt>
                                        </p:tgtEl>
                                        <p:attrNameLst>
                                          <p:attrName>style.visibility</p:attrName>
                                        </p:attrNameLst>
                                      </p:cBhvr>
                                      <p:to>
                                        <p:strVal val="visible"/>
                                      </p:to>
                                    </p:set>
                                    <p:animEffect transition="in" filter="circle(in)">
                                      <p:cBhvr>
                                        <p:cTn id="15" dur="2000"/>
                                        <p:tgtEl>
                                          <p:spTgt spid="53249">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3249">
                                            <p:txEl>
                                              <p:pRg st="2" end="2"/>
                                            </p:txEl>
                                          </p:spTgt>
                                        </p:tgtEl>
                                        <p:attrNameLst>
                                          <p:attrName>style.visibility</p:attrName>
                                        </p:attrNameLst>
                                      </p:cBhvr>
                                      <p:to>
                                        <p:strVal val="visible"/>
                                      </p:to>
                                    </p:set>
                                    <p:animEffect transition="in" filter="circle(in)">
                                      <p:cBhvr>
                                        <p:cTn id="18" dur="2000"/>
                                        <p:tgtEl>
                                          <p:spTgt spid="53249">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53249">
                                            <p:txEl>
                                              <p:pRg st="3" end="3"/>
                                            </p:txEl>
                                          </p:spTgt>
                                        </p:tgtEl>
                                        <p:attrNameLst>
                                          <p:attrName>style.visibility</p:attrName>
                                        </p:attrNameLst>
                                      </p:cBhvr>
                                      <p:to>
                                        <p:strVal val="visible"/>
                                      </p:to>
                                    </p:set>
                                    <p:animEffect transition="in" filter="circle(in)">
                                      <p:cBhvr>
                                        <p:cTn id="21" dur="2000"/>
                                        <p:tgtEl>
                                          <p:spTgt spid="53249">
                                            <p:txEl>
                                              <p:pRg st="3" end="3"/>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53249">
                                            <p:txEl>
                                              <p:pRg st="4" end="4"/>
                                            </p:txEl>
                                          </p:spTgt>
                                        </p:tgtEl>
                                        <p:attrNameLst>
                                          <p:attrName>style.visibility</p:attrName>
                                        </p:attrNameLst>
                                      </p:cBhvr>
                                      <p:to>
                                        <p:strVal val="visible"/>
                                      </p:to>
                                    </p:set>
                                    <p:animEffect transition="in" filter="circle(in)">
                                      <p:cBhvr>
                                        <p:cTn id="24" dur="2000"/>
                                        <p:tgtEl>
                                          <p:spTgt spid="53249">
                                            <p:txEl>
                                              <p:pRg st="4" end="4"/>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53249">
                                            <p:txEl>
                                              <p:pRg st="5" end="5"/>
                                            </p:txEl>
                                          </p:spTgt>
                                        </p:tgtEl>
                                        <p:attrNameLst>
                                          <p:attrName>style.visibility</p:attrName>
                                        </p:attrNameLst>
                                      </p:cBhvr>
                                      <p:to>
                                        <p:strVal val="visible"/>
                                      </p:to>
                                    </p:set>
                                    <p:animEffect transition="in" filter="circle(in)">
                                      <p:cBhvr>
                                        <p:cTn id="27" dur="2000"/>
                                        <p:tgtEl>
                                          <p:spTgt spid="53249">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53249">
                                            <p:txEl>
                                              <p:pRg st="6" end="6"/>
                                            </p:txEl>
                                          </p:spTgt>
                                        </p:tgtEl>
                                        <p:attrNameLst>
                                          <p:attrName>style.visibility</p:attrName>
                                        </p:attrNameLst>
                                      </p:cBhvr>
                                      <p:to>
                                        <p:strVal val="visible"/>
                                      </p:to>
                                    </p:set>
                                    <p:animEffect transition="in" filter="circle(in)">
                                      <p:cBhvr>
                                        <p:cTn id="30" dur="2000"/>
                                        <p:tgtEl>
                                          <p:spTgt spid="53249">
                                            <p:txEl>
                                              <p:pRg st="6" end="6"/>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53249">
                                            <p:txEl>
                                              <p:pRg st="7" end="7"/>
                                            </p:txEl>
                                          </p:spTgt>
                                        </p:tgtEl>
                                        <p:attrNameLst>
                                          <p:attrName>style.visibility</p:attrName>
                                        </p:attrNameLst>
                                      </p:cBhvr>
                                      <p:to>
                                        <p:strVal val="visible"/>
                                      </p:to>
                                    </p:set>
                                    <p:animEffect transition="in" filter="circle(in)">
                                      <p:cBhvr>
                                        <p:cTn id="33" dur="2000"/>
                                        <p:tgtEl>
                                          <p:spTgt spid="53249">
                                            <p:txEl>
                                              <p:pRg st="7" end="7"/>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53249">
                                            <p:txEl>
                                              <p:pRg st="8" end="8"/>
                                            </p:txEl>
                                          </p:spTgt>
                                        </p:tgtEl>
                                        <p:attrNameLst>
                                          <p:attrName>style.visibility</p:attrName>
                                        </p:attrNameLst>
                                      </p:cBhvr>
                                      <p:to>
                                        <p:strVal val="visible"/>
                                      </p:to>
                                    </p:set>
                                    <p:animEffect transition="in" filter="circle(in)">
                                      <p:cBhvr>
                                        <p:cTn id="36" dur="2000"/>
                                        <p:tgtEl>
                                          <p:spTgt spid="53249">
                                            <p:txEl>
                                              <p:pRg st="8" end="8"/>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53249">
                                            <p:txEl>
                                              <p:pRg st="9" end="9"/>
                                            </p:txEl>
                                          </p:spTgt>
                                        </p:tgtEl>
                                        <p:attrNameLst>
                                          <p:attrName>style.visibility</p:attrName>
                                        </p:attrNameLst>
                                      </p:cBhvr>
                                      <p:to>
                                        <p:strVal val="visible"/>
                                      </p:to>
                                    </p:set>
                                    <p:animEffect transition="in" filter="circle(in)">
                                      <p:cBhvr>
                                        <p:cTn id="39" dur="2000"/>
                                        <p:tgtEl>
                                          <p:spTgt spid="53249">
                                            <p:txEl>
                                              <p:pRg st="9" end="9"/>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53249">
                                            <p:txEl>
                                              <p:pRg st="10" end="10"/>
                                            </p:txEl>
                                          </p:spTgt>
                                        </p:tgtEl>
                                        <p:attrNameLst>
                                          <p:attrName>style.visibility</p:attrName>
                                        </p:attrNameLst>
                                      </p:cBhvr>
                                      <p:to>
                                        <p:strVal val="visible"/>
                                      </p:to>
                                    </p:set>
                                    <p:animEffect transition="in" filter="circle(in)">
                                      <p:cBhvr>
                                        <p:cTn id="42" dur="2000"/>
                                        <p:tgtEl>
                                          <p:spTgt spid="53249">
                                            <p:txEl>
                                              <p:pRg st="10" end="1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53249">
                                            <p:txEl>
                                              <p:pRg st="11" end="11"/>
                                            </p:txEl>
                                          </p:spTgt>
                                        </p:tgtEl>
                                        <p:attrNameLst>
                                          <p:attrName>style.visibility</p:attrName>
                                        </p:attrNameLst>
                                      </p:cBhvr>
                                      <p:to>
                                        <p:strVal val="visible"/>
                                      </p:to>
                                    </p:set>
                                    <p:animEffect transition="in" filter="circle(in)">
                                      <p:cBhvr>
                                        <p:cTn id="45" dur="2000"/>
                                        <p:tgtEl>
                                          <p:spTgt spid="53249">
                                            <p:txEl>
                                              <p:pRg st="11" end="11"/>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53249">
                                            <p:txEl>
                                              <p:pRg st="12" end="12"/>
                                            </p:txEl>
                                          </p:spTgt>
                                        </p:tgtEl>
                                        <p:attrNameLst>
                                          <p:attrName>style.visibility</p:attrName>
                                        </p:attrNameLst>
                                      </p:cBhvr>
                                      <p:to>
                                        <p:strVal val="visible"/>
                                      </p:to>
                                    </p:set>
                                    <p:animEffect transition="in" filter="circle(in)">
                                      <p:cBhvr>
                                        <p:cTn id="48" dur="2000"/>
                                        <p:tgtEl>
                                          <p:spTgt spid="53249">
                                            <p:txEl>
                                              <p:pRg st="12" end="12"/>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53249">
                                            <p:txEl>
                                              <p:pRg st="13" end="13"/>
                                            </p:txEl>
                                          </p:spTgt>
                                        </p:tgtEl>
                                        <p:attrNameLst>
                                          <p:attrName>style.visibility</p:attrName>
                                        </p:attrNameLst>
                                      </p:cBhvr>
                                      <p:to>
                                        <p:strVal val="visible"/>
                                      </p:to>
                                    </p:set>
                                    <p:animEffect transition="in" filter="circle(in)">
                                      <p:cBhvr>
                                        <p:cTn id="51" dur="2000"/>
                                        <p:tgtEl>
                                          <p:spTgt spid="53249">
                                            <p:txEl>
                                              <p:pRg st="13" end="13"/>
                                            </p:txEl>
                                          </p:spTgt>
                                        </p:tgtEl>
                                      </p:cBhvr>
                                    </p:animEffect>
                                  </p:childTnLst>
                                </p:cTn>
                              </p:par>
                              <p:par>
                                <p:cTn id="52" presetID="6" presetClass="entr" presetSubtype="16" fill="hold" nodeType="withEffect">
                                  <p:stCondLst>
                                    <p:cond delay="0"/>
                                  </p:stCondLst>
                                  <p:childTnLst>
                                    <p:set>
                                      <p:cBhvr>
                                        <p:cTn id="53" dur="1" fill="hold">
                                          <p:stCondLst>
                                            <p:cond delay="0"/>
                                          </p:stCondLst>
                                        </p:cTn>
                                        <p:tgtEl>
                                          <p:spTgt spid="53249">
                                            <p:txEl>
                                              <p:pRg st="14" end="14"/>
                                            </p:txEl>
                                          </p:spTgt>
                                        </p:tgtEl>
                                        <p:attrNameLst>
                                          <p:attrName>style.visibility</p:attrName>
                                        </p:attrNameLst>
                                      </p:cBhvr>
                                      <p:to>
                                        <p:strVal val="visible"/>
                                      </p:to>
                                    </p:set>
                                    <p:animEffect transition="in" filter="circle(in)">
                                      <p:cBhvr>
                                        <p:cTn id="54" dur="2000"/>
                                        <p:tgtEl>
                                          <p:spTgt spid="53249">
                                            <p:txEl>
                                              <p:pRg st="14" end="14"/>
                                            </p:txEl>
                                          </p:spTgt>
                                        </p:tgtEl>
                                      </p:cBhvr>
                                    </p:animEffect>
                                  </p:childTnLst>
                                </p:cTn>
                              </p:par>
                              <p:par>
                                <p:cTn id="55" presetID="6" presetClass="entr" presetSubtype="16" fill="hold" nodeType="withEffect">
                                  <p:stCondLst>
                                    <p:cond delay="0"/>
                                  </p:stCondLst>
                                  <p:childTnLst>
                                    <p:set>
                                      <p:cBhvr>
                                        <p:cTn id="56" dur="1" fill="hold">
                                          <p:stCondLst>
                                            <p:cond delay="0"/>
                                          </p:stCondLst>
                                        </p:cTn>
                                        <p:tgtEl>
                                          <p:spTgt spid="53249">
                                            <p:txEl>
                                              <p:pRg st="15" end="15"/>
                                            </p:txEl>
                                          </p:spTgt>
                                        </p:tgtEl>
                                        <p:attrNameLst>
                                          <p:attrName>style.visibility</p:attrName>
                                        </p:attrNameLst>
                                      </p:cBhvr>
                                      <p:to>
                                        <p:strVal val="visible"/>
                                      </p:to>
                                    </p:set>
                                    <p:animEffect transition="in" filter="circle(in)">
                                      <p:cBhvr>
                                        <p:cTn id="57" dur="2000"/>
                                        <p:tgtEl>
                                          <p:spTgt spid="5324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1don.jpg"/>
          <p:cNvPicPr>
            <a:picLocks noChangeAspect="1" noChangeArrowheads="1"/>
          </p:cNvPicPr>
          <p:nvPr/>
        </p:nvPicPr>
        <p:blipFill>
          <a:blip r:embed="rId2" cstate="print"/>
          <a:srcRect/>
          <a:stretch>
            <a:fillRect/>
          </a:stretch>
        </p:blipFill>
        <p:spPr bwMode="auto">
          <a:xfrm>
            <a:off x="-1" y="9144"/>
            <a:ext cx="9156225" cy="6848856"/>
          </a:xfrm>
          <a:prstGeom prst="rect">
            <a:avLst/>
          </a:prstGeom>
          <a:noFill/>
        </p:spPr>
      </p:pic>
      <p:pic>
        <p:nvPicPr>
          <p:cNvPr id="1027" name="Picture 3" descr="C:\Users\UTENTE\Pictures\Motto completo.png"/>
          <p:cNvPicPr>
            <a:picLocks noChangeAspect="1" noChangeArrowheads="1"/>
          </p:cNvPicPr>
          <p:nvPr/>
        </p:nvPicPr>
        <p:blipFill>
          <a:blip r:embed="rId3" cstate="print"/>
          <a:srcRect/>
          <a:stretch>
            <a:fillRect/>
          </a:stretch>
        </p:blipFill>
        <p:spPr bwMode="auto">
          <a:xfrm>
            <a:off x="251520" y="260648"/>
            <a:ext cx="2880320" cy="268321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Pictures\1mo.jpg"/>
          <p:cNvPicPr>
            <a:picLocks noChangeAspect="1" noChangeArrowheads="1"/>
          </p:cNvPicPr>
          <p:nvPr/>
        </p:nvPicPr>
        <p:blipFill>
          <a:blip r:embed="rId2" cstate="print"/>
          <a:srcRect/>
          <a:stretch>
            <a:fillRect/>
          </a:stretch>
        </p:blipFill>
        <p:spPr bwMode="auto">
          <a:xfrm>
            <a:off x="0" y="0"/>
            <a:ext cx="9082198" cy="4104455"/>
          </a:xfrm>
          <a:prstGeom prst="rect">
            <a:avLst/>
          </a:prstGeom>
          <a:noFill/>
        </p:spPr>
      </p:pic>
      <p:pic>
        <p:nvPicPr>
          <p:cNvPr id="1027" name="Picture 3" descr="C:\Users\UTENTE\Pictures\1i.gif"/>
          <p:cNvPicPr>
            <a:picLocks noChangeAspect="1" noChangeArrowheads="1"/>
          </p:cNvPicPr>
          <p:nvPr/>
        </p:nvPicPr>
        <p:blipFill>
          <a:blip r:embed="rId3" cstate="print"/>
          <a:srcRect/>
          <a:stretch>
            <a:fillRect/>
          </a:stretch>
        </p:blipFill>
        <p:spPr bwMode="auto">
          <a:xfrm>
            <a:off x="3491880" y="3573016"/>
            <a:ext cx="2260310" cy="3284984"/>
          </a:xfrm>
          <a:prstGeom prst="rect">
            <a:avLst/>
          </a:prstGeom>
          <a:noFill/>
          <a:ln w="28575">
            <a:solidFill>
              <a:srgbClr val="FF0000"/>
            </a:solidFill>
          </a:ln>
        </p:spPr>
      </p:pic>
      <p:sp>
        <p:nvSpPr>
          <p:cNvPr id="4" name="CasellaDiTesto 3"/>
          <p:cNvSpPr txBox="1"/>
          <p:nvPr/>
        </p:nvSpPr>
        <p:spPr>
          <a:xfrm>
            <a:off x="3419872" y="4797152"/>
            <a:ext cx="2520280" cy="646331"/>
          </a:xfrm>
          <a:prstGeom prst="rect">
            <a:avLst/>
          </a:prstGeom>
          <a:noFill/>
        </p:spPr>
        <p:txBody>
          <a:bodyPr wrap="square" rtlCol="0">
            <a:spAutoFit/>
          </a:bodyPr>
          <a:lstStyle/>
          <a:p>
            <a:pPr algn="ctr"/>
            <a:r>
              <a:rPr lang="it-IT" sz="3600" dirty="0" smtClean="0">
                <a:solidFill>
                  <a:schemeClr val="bg1"/>
                </a:solidFill>
              </a:rPr>
              <a:t>Israele</a:t>
            </a:r>
            <a:endParaRPr lang="it-IT" sz="3600" dirty="0">
              <a:solidFill>
                <a:schemeClr val="bg1"/>
              </a:solidFill>
            </a:endParaRPr>
          </a:p>
        </p:txBody>
      </p:sp>
    </p:spTree>
  </p:cSld>
  <p:clrMapOvr>
    <a:masterClrMapping/>
  </p:clrMapOvr>
  <p:transition>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Pictures\1gr.png"/>
          <p:cNvPicPr>
            <a:picLocks noChangeAspect="1" noChangeArrowheads="1"/>
          </p:cNvPicPr>
          <p:nvPr/>
        </p:nvPicPr>
        <p:blipFill>
          <a:blip r:embed="rId2" cstate="print"/>
          <a:srcRect/>
          <a:stretch>
            <a:fillRect/>
          </a:stretch>
        </p:blipFill>
        <p:spPr bwMode="auto">
          <a:xfrm>
            <a:off x="3657600" y="1524000"/>
            <a:ext cx="5486400" cy="5334000"/>
          </a:xfrm>
          <a:prstGeom prst="rect">
            <a:avLst/>
          </a:prstGeom>
          <a:noFill/>
          <a:ln>
            <a:solidFill>
              <a:srgbClr val="0033CC"/>
            </a:solidFill>
          </a:ln>
        </p:spPr>
      </p:pic>
      <p:pic>
        <p:nvPicPr>
          <p:cNvPr id="2051" name="Picture 3" descr="C:\Users\UTENTE\Pictures\1i.gif"/>
          <p:cNvPicPr>
            <a:picLocks noChangeAspect="1" noChangeArrowheads="1"/>
          </p:cNvPicPr>
          <p:nvPr/>
        </p:nvPicPr>
        <p:blipFill>
          <a:blip r:embed="rId3" cstate="print"/>
          <a:srcRect/>
          <a:stretch>
            <a:fillRect/>
          </a:stretch>
        </p:blipFill>
        <p:spPr bwMode="auto">
          <a:xfrm>
            <a:off x="0" y="0"/>
            <a:ext cx="3217540" cy="4676158"/>
          </a:xfrm>
          <a:prstGeom prst="rect">
            <a:avLst/>
          </a:prstGeom>
          <a:noFill/>
        </p:spPr>
      </p:pic>
      <p:sp>
        <p:nvSpPr>
          <p:cNvPr id="4" name="Rettangolo 3"/>
          <p:cNvSpPr/>
          <p:nvPr/>
        </p:nvSpPr>
        <p:spPr>
          <a:xfrm>
            <a:off x="1403648" y="2780928"/>
            <a:ext cx="792088" cy="576064"/>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ln>
                <a:solidFill>
                  <a:srgbClr val="0033CC"/>
                </a:solidFill>
              </a:ln>
              <a:no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074" name="Picture 2" descr="C:\Users\UTENTE\Pictures\1do.jpg"/>
          <p:cNvPicPr>
            <a:picLocks noChangeAspect="1" noChangeArrowheads="1"/>
          </p:cNvPicPr>
          <p:nvPr/>
        </p:nvPicPr>
        <p:blipFill>
          <a:blip r:embed="rId2" cstate="print"/>
          <a:srcRect/>
          <a:stretch>
            <a:fillRect/>
          </a:stretch>
        </p:blipFill>
        <p:spPr bwMode="auto">
          <a:xfrm>
            <a:off x="1" y="0"/>
            <a:ext cx="9143999" cy="6858000"/>
          </a:xfrm>
          <a:prstGeom prst="rect">
            <a:avLst/>
          </a:prstGeom>
          <a:noFill/>
        </p:spPr>
      </p:pic>
      <p:sp>
        <p:nvSpPr>
          <p:cNvPr id="2" name="CasellaDiTesto 1"/>
          <p:cNvSpPr txBox="1"/>
          <p:nvPr/>
        </p:nvSpPr>
        <p:spPr>
          <a:xfrm>
            <a:off x="971600" y="1052736"/>
            <a:ext cx="7056784" cy="3139321"/>
          </a:xfrm>
          <a:prstGeom prst="rect">
            <a:avLst/>
          </a:prstGeom>
          <a:noFill/>
        </p:spPr>
        <p:txBody>
          <a:bodyPr wrap="square" rtlCol="0">
            <a:spAutoFit/>
          </a:bodyPr>
          <a:lstStyle/>
          <a:p>
            <a:pPr algn="ctr"/>
            <a:r>
              <a:rPr lang="it-IT" sz="6600" dirty="0" smtClean="0">
                <a:solidFill>
                  <a:schemeClr val="bg1"/>
                </a:solidFill>
              </a:rPr>
              <a:t>I luoghi in cui si svolsero gli eventi della vita di Yeshùa </a:t>
            </a:r>
            <a:endParaRPr lang="it-IT" sz="6600" dirty="0">
              <a:solidFill>
                <a:schemeClr val="bg1"/>
              </a:solidFill>
            </a:endParaRPr>
          </a:p>
        </p:txBody>
      </p:sp>
    </p:spTree>
  </p:cSld>
  <p:clrMapOvr>
    <a:masterClrMapping/>
  </p:clrMapOvr>
  <p:transition spd="slow">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3068960"/>
            <a:ext cx="6624736" cy="769441"/>
          </a:xfrm>
          <a:prstGeom prst="rect">
            <a:avLst/>
          </a:prstGeom>
          <a:noFill/>
        </p:spPr>
        <p:txBody>
          <a:bodyPr wrap="square" rtlCol="0">
            <a:spAutoFit/>
          </a:bodyPr>
          <a:lstStyle/>
          <a:p>
            <a:pPr algn="ctr"/>
            <a:r>
              <a:rPr lang="it-IT" sz="4400" dirty="0" smtClean="0">
                <a:solidFill>
                  <a:schemeClr val="accent5">
                    <a:lumMod val="50000"/>
                  </a:schemeClr>
                </a:solidFill>
              </a:rPr>
              <a:t>Gerusalemme oggi</a:t>
            </a:r>
            <a:endParaRPr lang="it-IT" sz="4400" dirty="0">
              <a:solidFill>
                <a:schemeClr val="accent5">
                  <a:lumMod val="50000"/>
                </a:schemeClr>
              </a:solidFill>
            </a:endParaRPr>
          </a:p>
        </p:txBody>
      </p:sp>
      <p:pic>
        <p:nvPicPr>
          <p:cNvPr id="1026" name="Picture 2" descr="C:\Users\UTENTE\Pictures\1ger.jpg"/>
          <p:cNvPicPr>
            <a:picLocks noChangeAspect="1" noChangeArrowheads="1"/>
          </p:cNvPicPr>
          <p:nvPr/>
        </p:nvPicPr>
        <p:blipFill>
          <a:blip r:embed="rId2" cstate="print"/>
          <a:srcRect b="25645"/>
          <a:stretch>
            <a:fillRect/>
          </a:stretch>
        </p:blipFill>
        <p:spPr bwMode="auto">
          <a:xfrm>
            <a:off x="1979712" y="188640"/>
            <a:ext cx="5112568" cy="2854153"/>
          </a:xfrm>
          <a:prstGeom prst="rect">
            <a:avLst/>
          </a:prstGeom>
          <a:noFill/>
        </p:spPr>
      </p:pic>
      <p:pic>
        <p:nvPicPr>
          <p:cNvPr id="1027" name="Picture 3" descr="C:\Users\UTENTE\Pictures\1ge.jpg"/>
          <p:cNvPicPr>
            <a:picLocks noChangeAspect="1" noChangeArrowheads="1"/>
          </p:cNvPicPr>
          <p:nvPr/>
        </p:nvPicPr>
        <p:blipFill>
          <a:blip r:embed="rId3" cstate="print"/>
          <a:srcRect/>
          <a:stretch>
            <a:fillRect/>
          </a:stretch>
        </p:blipFill>
        <p:spPr bwMode="auto">
          <a:xfrm>
            <a:off x="323528" y="3861048"/>
            <a:ext cx="8460432" cy="282014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Pictures\1fi.jpg"/>
          <p:cNvPicPr>
            <a:picLocks noChangeAspect="1" noChangeArrowheads="1"/>
          </p:cNvPicPr>
          <p:nvPr/>
        </p:nvPicPr>
        <p:blipFill>
          <a:blip r:embed="rId2" cstate="print">
            <a:lum bright="20000"/>
          </a:blip>
          <a:srcRect/>
          <a:stretch>
            <a:fillRect/>
          </a:stretch>
        </p:blipFill>
        <p:spPr bwMode="auto">
          <a:xfrm>
            <a:off x="-5548" y="4156"/>
            <a:ext cx="9149548" cy="6853844"/>
          </a:xfrm>
          <a:prstGeom prst="rect">
            <a:avLst/>
          </a:prstGeom>
          <a:noFill/>
        </p:spPr>
      </p:pic>
      <p:sp>
        <p:nvSpPr>
          <p:cNvPr id="2" name="CasellaDiTesto 1"/>
          <p:cNvSpPr txBox="1"/>
          <p:nvPr/>
        </p:nvSpPr>
        <p:spPr>
          <a:xfrm>
            <a:off x="755576" y="1196752"/>
            <a:ext cx="7344816" cy="4031873"/>
          </a:xfrm>
          <a:prstGeom prst="rect">
            <a:avLst/>
          </a:prstGeom>
          <a:noFill/>
        </p:spPr>
        <p:txBody>
          <a:bodyPr wrap="square" rtlCol="0">
            <a:spAutoFit/>
          </a:bodyPr>
          <a:lstStyle/>
          <a:p>
            <a:pPr algn="ctr"/>
            <a:r>
              <a:rPr lang="it-IT" sz="3200" dirty="0" smtClean="0">
                <a:solidFill>
                  <a:srgbClr val="000099"/>
                </a:solidFill>
              </a:rPr>
              <a:t>Parte della Gerusalemme </a:t>
            </a:r>
          </a:p>
          <a:p>
            <a:pPr algn="ctr"/>
            <a:r>
              <a:rPr lang="it-IT" sz="3200" dirty="0" smtClean="0">
                <a:solidFill>
                  <a:srgbClr val="000099"/>
                </a:solidFill>
              </a:rPr>
              <a:t>del tempo di Yeshùa, </a:t>
            </a:r>
          </a:p>
          <a:p>
            <a:pPr algn="ctr"/>
            <a:r>
              <a:rPr lang="it-IT" sz="3200" dirty="0" smtClean="0">
                <a:solidFill>
                  <a:srgbClr val="000099"/>
                </a:solidFill>
              </a:rPr>
              <a:t>del primo secolo della nostra èra, </a:t>
            </a:r>
          </a:p>
          <a:p>
            <a:pPr algn="ctr"/>
            <a:r>
              <a:rPr lang="it-IT" sz="3200" dirty="0" smtClean="0">
                <a:solidFill>
                  <a:srgbClr val="000099"/>
                </a:solidFill>
              </a:rPr>
              <a:t>ormai non è più visibile: </a:t>
            </a:r>
          </a:p>
          <a:p>
            <a:pPr algn="ctr"/>
            <a:r>
              <a:rPr lang="it-IT" sz="3200" dirty="0" smtClean="0">
                <a:solidFill>
                  <a:srgbClr val="000099"/>
                </a:solidFill>
              </a:rPr>
              <a:t>è sepolta sotto la città moderna, </a:t>
            </a:r>
          </a:p>
          <a:p>
            <a:pPr algn="ctr"/>
            <a:r>
              <a:rPr lang="it-IT" sz="3200" dirty="0" smtClean="0">
                <a:solidFill>
                  <a:srgbClr val="000099"/>
                </a:solidFill>
              </a:rPr>
              <a:t>sotto le sue strade e i suoi edifici.</a:t>
            </a:r>
          </a:p>
          <a:p>
            <a:pPr algn="ctr"/>
            <a:endParaRPr lang="it-IT" sz="3200" dirty="0" smtClean="0">
              <a:solidFill>
                <a:srgbClr val="000099"/>
              </a:solidFill>
            </a:endParaRPr>
          </a:p>
          <a:p>
            <a:pPr algn="ctr"/>
            <a:r>
              <a:rPr lang="it-IT" sz="3200" dirty="0" smtClean="0">
                <a:solidFill>
                  <a:srgbClr val="000099"/>
                </a:solidFill>
              </a:rPr>
              <a:t>Alcune cose le possiamo però scoprire. </a:t>
            </a:r>
            <a:endParaRPr lang="it-IT" sz="32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2">
                                            <p:txEl>
                                              <p:pRg st="7" end="7"/>
                                            </p:txEl>
                                          </p:spTgt>
                                        </p:tgtEl>
                                      </p:cBhvr>
                                    </p:animEffect>
                                    <p:animScale>
                                      <p:cBhvr>
                                        <p:cTn id="7" dur="1500" autoRev="1" fill="hold"/>
                                        <p:tgtEl>
                                          <p:spTgt spid="2">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971</TotalTime>
  <Words>2309</Words>
  <Application>Microsoft Office PowerPoint</Application>
  <PresentationFormat>Presentazione su schermo (4:3)</PresentationFormat>
  <Paragraphs>112</Paragraphs>
  <Slides>41</Slides>
  <Notes>0</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Tema di Office</vt:lpstr>
      <vt:lpstr>Diapositiva 1</vt:lpstr>
      <vt:lpstr>יְרוּשָׁלַםִ</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יְרוּשָׁלַםִ</dc:title>
  <dc:creator>UTENTE</dc:creator>
  <cp:lastModifiedBy>UTENTE</cp:lastModifiedBy>
  <cp:revision>108</cp:revision>
  <dcterms:created xsi:type="dcterms:W3CDTF">2014-03-11T05:48:58Z</dcterms:created>
  <dcterms:modified xsi:type="dcterms:W3CDTF">2014-03-17T04:56:10Z</dcterms:modified>
</cp:coreProperties>
</file>